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6" r:id="rId3"/>
    <p:sldId id="263" r:id="rId4"/>
    <p:sldId id="280" r:id="rId5"/>
    <p:sldId id="258" r:id="rId6"/>
    <p:sldId id="607" r:id="rId7"/>
    <p:sldId id="264" r:id="rId8"/>
    <p:sldId id="281" r:id="rId9"/>
    <p:sldId id="641" r:id="rId10"/>
    <p:sldId id="646" r:id="rId11"/>
    <p:sldId id="608" r:id="rId12"/>
    <p:sldId id="642" r:id="rId13"/>
    <p:sldId id="644" r:id="rId14"/>
    <p:sldId id="645" r:id="rId15"/>
    <p:sldId id="262"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3EF-AC49-4A90-9576-D2CCAB6F77E9}" type="datetimeFigureOut">
              <a:rPr lang="en-US" smtClean="0"/>
              <a:t>7/23/2021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2434A-55E3-4798-8279-3D32899E0E95}" type="slidenum">
              <a:rPr lang="en-US" smtClean="0"/>
              <a:t>‹#›</a:t>
            </a:fld>
            <a:endParaRPr lang="en-US" dirty="0"/>
          </a:p>
        </p:txBody>
      </p:sp>
    </p:spTree>
    <p:extLst>
      <p:ext uri="{BB962C8B-B14F-4D97-AF65-F5344CB8AC3E}">
        <p14:creationId xmlns:p14="http://schemas.microsoft.com/office/powerpoint/2010/main" val="367583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SKIP New Outline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7A346D-DDD1-4F5F-B3D1-B2A25F4F701F}"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71454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414991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395672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169816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203368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32277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67428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328100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183893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207310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140598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D9A61D-51EC-4590-A38E-BF0E924078F1}"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A22E2-AF92-4CDA-A9D8-4842C02B527A}" type="slidenum">
              <a:rPr lang="en-US" smtClean="0"/>
              <a:t>‹#›</a:t>
            </a:fld>
            <a:endParaRPr lang="en-US" dirty="0"/>
          </a:p>
        </p:txBody>
      </p:sp>
    </p:spTree>
    <p:extLst>
      <p:ext uri="{BB962C8B-B14F-4D97-AF65-F5344CB8AC3E}">
        <p14:creationId xmlns:p14="http://schemas.microsoft.com/office/powerpoint/2010/main" val="40608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9A61D-51EC-4590-A38E-BF0E924078F1}" type="datetimeFigureOut">
              <a:rPr lang="en-US" smtClean="0"/>
              <a:t>7/23/2021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A22E2-AF92-4CDA-A9D8-4842C02B527A}" type="slidenum">
              <a:rPr lang="en-US" smtClean="0"/>
              <a:t>‹#›</a:t>
            </a:fld>
            <a:endParaRPr lang="en-US" dirty="0"/>
          </a:p>
        </p:txBody>
      </p:sp>
    </p:spTree>
    <p:extLst>
      <p:ext uri="{BB962C8B-B14F-4D97-AF65-F5344CB8AC3E}">
        <p14:creationId xmlns:p14="http://schemas.microsoft.com/office/powerpoint/2010/main" val="1774009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Rose Petals 1"/>
          <p:cNvPicPr>
            <a:picLocks noChangeAspect="1" noChangeArrowheads="1"/>
          </p:cNvPicPr>
          <p:nvPr/>
        </p:nvPicPr>
        <p:blipFill>
          <a:blip r:embed="rId3">
            <a:extLst>
              <a:ext uri="{28A0092B-C50C-407E-A947-70E740481C1C}">
                <a14:useLocalDpi xmlns:a14="http://schemas.microsoft.com/office/drawing/2010/main" val="0"/>
              </a:ext>
            </a:extLst>
          </a:blip>
          <a:srcRect l="23331" t="12373" r="8051" b="19054"/>
          <a:stretch>
            <a:fillRect/>
          </a:stretch>
        </p:blipFill>
        <p:spPr bwMode="auto">
          <a:xfrm>
            <a:off x="1512887" y="26989"/>
            <a:ext cx="1292226" cy="2967037"/>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7" descr="Rose Petals 1"/>
          <p:cNvPicPr>
            <a:picLocks noChangeAspect="1" noChangeArrowheads="1"/>
          </p:cNvPicPr>
          <p:nvPr/>
        </p:nvPicPr>
        <p:blipFill>
          <a:blip r:embed="rId4">
            <a:extLst>
              <a:ext uri="{28A0092B-C50C-407E-A947-70E740481C1C}">
                <a14:useLocalDpi xmlns:a14="http://schemas.microsoft.com/office/drawing/2010/main" val="0"/>
              </a:ext>
            </a:extLst>
          </a:blip>
          <a:srcRect l="10262" t="18607" r="19621" b="20888"/>
          <a:stretch>
            <a:fillRect/>
          </a:stretch>
        </p:blipFill>
        <p:spPr bwMode="auto">
          <a:xfrm rot="21275126">
            <a:off x="3209925" y="3835400"/>
            <a:ext cx="1462088" cy="2960688"/>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a:extLst>
              <a:ext uri="{FF2B5EF4-FFF2-40B4-BE49-F238E27FC236}">
                <a16:creationId xmlns:a16="http://schemas.microsoft.com/office/drawing/2014/main" id="{25651EEF-AF0B-46A1-85C7-3D0D4F69FB3F}"/>
              </a:ext>
            </a:extLst>
          </p:cNvPr>
          <p:cNvSpPr txBox="1"/>
          <p:nvPr/>
        </p:nvSpPr>
        <p:spPr>
          <a:xfrm>
            <a:off x="1752600" y="228600"/>
            <a:ext cx="3733800" cy="1854200"/>
          </a:xfrm>
          <a:prstGeom prst="rect">
            <a:avLst/>
          </a:prstGeom>
          <a:noFill/>
        </p:spPr>
        <p:txBody>
          <a:bodyPr>
            <a:spAutoFit/>
          </a:bodyPr>
          <a:lstStyle/>
          <a:p>
            <a:pPr algn="ctr">
              <a:lnSpc>
                <a:spcPct val="119000"/>
              </a:lnSpc>
              <a:spcAft>
                <a:spcPts val="600"/>
              </a:spcAft>
              <a:defRPr/>
            </a:pPr>
            <a:r>
              <a:rPr lang="en-US" sz="2800" b="1" kern="1400" dirty="0">
                <a:solidFill>
                  <a:srgbClr val="594B19"/>
                </a:solidFill>
                <a:effectLst>
                  <a:outerShdw blurRad="50800" dist="38100" dir="18900000" algn="bl">
                    <a:srgbClr val="000000">
                      <a:alpha val="40000"/>
                    </a:srgbClr>
                  </a:outerShdw>
                </a:effectLst>
                <a:latin typeface="MS Reference Sans Serif" panose="020B0604030504040204" pitchFamily="34" charset="0"/>
              </a:rPr>
              <a:t>REACH OUT STAY STRONG </a:t>
            </a:r>
            <a:br>
              <a:rPr lang="en-US" sz="2800" b="1" kern="1400" dirty="0">
                <a:solidFill>
                  <a:srgbClr val="594B19"/>
                </a:solidFill>
                <a:effectLst>
                  <a:outerShdw blurRad="50800" dist="38100" dir="18900000" algn="bl">
                    <a:srgbClr val="000000">
                      <a:alpha val="40000"/>
                    </a:srgbClr>
                  </a:outerShdw>
                </a:effectLst>
                <a:latin typeface="MS Reference Sans Serif" panose="020B0604030504040204" pitchFamily="34" charset="0"/>
              </a:rPr>
            </a:br>
            <a:r>
              <a:rPr lang="en-US" sz="2800" b="1" kern="1400" dirty="0">
                <a:solidFill>
                  <a:srgbClr val="594B19"/>
                </a:solidFill>
                <a:effectLst>
                  <a:outerShdw blurRad="50800" dist="38100" dir="18900000" algn="bl">
                    <a:srgbClr val="000000">
                      <a:alpha val="40000"/>
                    </a:srgbClr>
                  </a:outerShdw>
                </a:effectLst>
                <a:latin typeface="MS Reference Sans Serif" panose="020B0604030504040204" pitchFamily="34" charset="0"/>
              </a:rPr>
              <a:t>ESSENTIALS </a:t>
            </a:r>
            <a:endParaRPr lang="en-US" sz="2800" kern="1400" dirty="0">
              <a:solidFill>
                <a:srgbClr val="000000"/>
              </a:solidFill>
            </a:endParaRPr>
          </a:p>
          <a:p>
            <a:pPr>
              <a:lnSpc>
                <a:spcPct val="119000"/>
              </a:lnSpc>
              <a:spcAft>
                <a:spcPts val="600"/>
              </a:spcAft>
              <a:defRPr/>
            </a:pPr>
            <a:r>
              <a:rPr lang="en-US" sz="800" kern="1400" dirty="0">
                <a:solidFill>
                  <a:srgbClr val="000000"/>
                </a:solidFill>
              </a:rPr>
              <a:t> </a:t>
            </a:r>
          </a:p>
        </p:txBody>
      </p:sp>
      <p:sp>
        <p:nvSpPr>
          <p:cNvPr id="4" name="TextBox 3">
            <a:extLst>
              <a:ext uri="{FF2B5EF4-FFF2-40B4-BE49-F238E27FC236}">
                <a16:creationId xmlns:a16="http://schemas.microsoft.com/office/drawing/2014/main" id="{09AEFA43-FBCF-4797-A3A8-4146BE10D4D7}"/>
              </a:ext>
            </a:extLst>
          </p:cNvPr>
          <p:cNvSpPr txBox="1"/>
          <p:nvPr/>
        </p:nvSpPr>
        <p:spPr>
          <a:xfrm>
            <a:off x="61913" y="6029906"/>
            <a:ext cx="5486400" cy="229358"/>
          </a:xfrm>
          <a:prstGeom prst="rect">
            <a:avLst/>
          </a:prstGeom>
          <a:noFill/>
        </p:spPr>
        <p:txBody>
          <a:bodyPr wrap="square">
            <a:spAutoFit/>
          </a:bodyPr>
          <a:lstStyle/>
          <a:p>
            <a:pPr>
              <a:lnSpc>
                <a:spcPct val="119000"/>
              </a:lnSpc>
              <a:spcAft>
                <a:spcPts val="600"/>
              </a:spcAft>
              <a:defRPr/>
            </a:pPr>
            <a:r>
              <a:rPr lang="en-US" sz="800" kern="1400" dirty="0">
                <a:solidFill>
                  <a:srgbClr val="000000"/>
                </a:solidFill>
              </a:rPr>
              <a:t> </a:t>
            </a:r>
          </a:p>
        </p:txBody>
      </p:sp>
      <p:sp>
        <p:nvSpPr>
          <p:cNvPr id="5" name="TextBox 4">
            <a:extLst>
              <a:ext uri="{FF2B5EF4-FFF2-40B4-BE49-F238E27FC236}">
                <a16:creationId xmlns:a16="http://schemas.microsoft.com/office/drawing/2014/main" id="{B6C1851C-BA41-4436-A7B1-0A464B74DC89}"/>
              </a:ext>
            </a:extLst>
          </p:cNvPr>
          <p:cNvSpPr txBox="1"/>
          <p:nvPr/>
        </p:nvSpPr>
        <p:spPr>
          <a:xfrm>
            <a:off x="1638300" y="2514601"/>
            <a:ext cx="3962400" cy="1634294"/>
          </a:xfrm>
          <a:prstGeom prst="rect">
            <a:avLst/>
          </a:prstGeom>
          <a:noFill/>
        </p:spPr>
        <p:txBody>
          <a:bodyPr>
            <a:spAutoFit/>
          </a:bodyPr>
          <a:lstStyle/>
          <a:p>
            <a:pPr algn="ctr">
              <a:lnSpc>
                <a:spcPct val="119000"/>
              </a:lnSpc>
              <a:spcAft>
                <a:spcPts val="600"/>
              </a:spcAft>
              <a:defRPr/>
            </a:pPr>
            <a:r>
              <a:rPr lang="en-US" sz="7200" b="1" kern="1400" dirty="0">
                <a:ln w="9525" cap="rnd" cmpd="sng">
                  <a:solidFill>
                    <a:srgbClr val="FF87C3"/>
                  </a:solidFill>
                  <a:prstDash val="solid"/>
                  <a:bevel/>
                </a:ln>
                <a:solidFill>
                  <a:srgbClr val="FF9999"/>
                </a:solidFill>
                <a:effectLst>
                  <a:outerShdw blurRad="63500" dist="50800" dir="13500000" sx="0" sy="0">
                    <a:srgbClr val="000000">
                      <a:alpha val="50000"/>
                    </a:srgbClr>
                  </a:outerShdw>
                </a:effectLst>
                <a:latin typeface="MS Reference Sans Serif" panose="020B0604030504040204" pitchFamily="34" charset="0"/>
              </a:rPr>
              <a:t>RO</a:t>
            </a:r>
            <a:r>
              <a:rPr lang="en-US" sz="7200" kern="1400" dirty="0">
                <a:ln w="9525" cap="rnd" cmpd="sng">
                  <a:solidFill>
                    <a:srgbClr val="FF87C3"/>
                  </a:solidFill>
                  <a:prstDash val="solid"/>
                  <a:bevel/>
                </a:ln>
                <a:solidFill>
                  <a:srgbClr val="FF9999"/>
                </a:solidFill>
                <a:effectLst>
                  <a:outerShdw blurRad="63500" dist="50800" dir="13500000" sx="0" sy="0">
                    <a:srgbClr val="000000">
                      <a:alpha val="50000"/>
                    </a:srgbClr>
                  </a:outerShdw>
                </a:effectLst>
                <a:latin typeface="MS Reference Sans Serif" panose="020B0604030504040204" pitchFamily="34" charset="0"/>
              </a:rPr>
              <a:t>SE</a:t>
            </a:r>
            <a:endParaRPr lang="en-US" sz="7200" kern="1400" dirty="0">
              <a:solidFill>
                <a:srgbClr val="FF9999"/>
              </a:solidFill>
            </a:endParaRPr>
          </a:p>
          <a:p>
            <a:pPr>
              <a:lnSpc>
                <a:spcPct val="119000"/>
              </a:lnSpc>
              <a:spcAft>
                <a:spcPts val="600"/>
              </a:spcAft>
              <a:defRPr/>
            </a:pPr>
            <a:r>
              <a:rPr lang="en-US" sz="800" kern="1400" dirty="0">
                <a:solidFill>
                  <a:srgbClr val="000000"/>
                </a:solidFill>
              </a:rPr>
              <a:t> </a:t>
            </a:r>
          </a:p>
        </p:txBody>
      </p:sp>
      <p:pic>
        <p:nvPicPr>
          <p:cNvPr id="2" name="Picture 1">
            <a:extLst>
              <a:ext uri="{FF2B5EF4-FFF2-40B4-BE49-F238E27FC236}">
                <a16:creationId xmlns:a16="http://schemas.microsoft.com/office/drawing/2014/main" id="{BAE6EAF8-5C7E-4E9F-B9D6-83CB4D454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76200"/>
            <a:ext cx="5178252" cy="6553200"/>
          </a:xfrm>
          <a:prstGeom prst="rect">
            <a:avLst/>
          </a:prstGeom>
          <a:effectLst>
            <a:softEdge rad="127000"/>
          </a:effectLst>
        </p:spPr>
      </p:pic>
    </p:spTree>
    <p:extLst>
      <p:ext uri="{BB962C8B-B14F-4D97-AF65-F5344CB8AC3E}">
        <p14:creationId xmlns:p14="http://schemas.microsoft.com/office/powerpoint/2010/main" val="354684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Content Placeholder 3">
            <a:extLst>
              <a:ext uri="{FF2B5EF4-FFF2-40B4-BE49-F238E27FC236}">
                <a16:creationId xmlns:a16="http://schemas.microsoft.com/office/drawing/2014/main" id="{B8E41B24-72A4-45A1-8AEC-681DA9930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02038"/>
            <a:ext cx="10874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Content Placeholder 3">
            <a:extLst>
              <a:ext uri="{FF2B5EF4-FFF2-40B4-BE49-F238E27FC236}">
                <a16:creationId xmlns:a16="http://schemas.microsoft.com/office/drawing/2014/main" id="{951E40F9-0CF6-45A5-B230-F4DF8BD66B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0564"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Text Box 2">
            <a:extLst>
              <a:ext uri="{FF2B5EF4-FFF2-40B4-BE49-F238E27FC236}">
                <a16:creationId xmlns:a16="http://schemas.microsoft.com/office/drawing/2014/main" id="{BEF263D2-8986-4063-A65B-CB9BF9777148}"/>
              </a:ext>
            </a:extLst>
          </p:cNvPr>
          <p:cNvSpPr txBox="1">
            <a:spLocks noChangeArrowheads="1"/>
          </p:cNvSpPr>
          <p:nvPr/>
        </p:nvSpPr>
        <p:spPr bwMode="auto">
          <a:xfrm>
            <a:off x="3617913" y="1065214"/>
            <a:ext cx="4951412" cy="48037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600"/>
              </a:spcAft>
              <a:buNone/>
            </a:pPr>
            <a:r>
              <a:rPr lang="en-US" altLang="en-US" sz="4800" i="1" dirty="0">
                <a:solidFill>
                  <a:srgbClr val="595959"/>
                </a:solidFill>
              </a:rPr>
              <a:t>HOLD ON TO YOUR </a:t>
            </a:r>
            <a:r>
              <a:rPr lang="en-US" altLang="en-US" sz="4800" b="1" i="1" dirty="0">
                <a:solidFill>
                  <a:srgbClr val="595959"/>
                </a:solidFill>
              </a:rPr>
              <a:t>DREAMS</a:t>
            </a:r>
            <a:endParaRPr lang="en-US" altLang="en-US" sz="4800" i="1" dirty="0">
              <a:solidFill>
                <a:srgbClr val="595959"/>
              </a:solidFill>
            </a:endParaRPr>
          </a:p>
          <a:p>
            <a:pPr algn="ctr">
              <a:spcBef>
                <a:spcPct val="0"/>
              </a:spcBef>
              <a:spcAft>
                <a:spcPts val="600"/>
              </a:spcAft>
              <a:buNone/>
            </a:pPr>
            <a:endParaRPr lang="en-US" altLang="en-US" sz="4800" i="1" dirty="0">
              <a:solidFill>
                <a:srgbClr val="595959"/>
              </a:solidFill>
            </a:endParaRPr>
          </a:p>
          <a:p>
            <a:pPr algn="ctr">
              <a:spcBef>
                <a:spcPct val="0"/>
              </a:spcBef>
              <a:spcAft>
                <a:spcPts val="600"/>
              </a:spcAft>
              <a:buNone/>
            </a:pPr>
            <a:r>
              <a:rPr lang="en-US" altLang="en-US" sz="4800" i="1" dirty="0">
                <a:solidFill>
                  <a:srgbClr val="595959"/>
                </a:solidFill>
              </a:rPr>
              <a:t>INFANCY </a:t>
            </a:r>
          </a:p>
          <a:p>
            <a:pPr algn="ctr">
              <a:spcBef>
                <a:spcPct val="0"/>
              </a:spcBef>
              <a:spcAft>
                <a:spcPts val="600"/>
              </a:spcAft>
              <a:buNone/>
            </a:pPr>
            <a:r>
              <a:rPr lang="en-US" altLang="en-US" sz="4800" i="1" dirty="0">
                <a:solidFill>
                  <a:srgbClr val="595959"/>
                </a:solidFill>
              </a:rPr>
              <a:t>DOES NOT LAST </a:t>
            </a:r>
            <a:r>
              <a:rPr lang="en-US" altLang="en-US" sz="4800" b="1" i="1" dirty="0">
                <a:solidFill>
                  <a:srgbClr val="595959"/>
                </a:solidFill>
              </a:rPr>
              <a:t>FOREVER</a:t>
            </a:r>
            <a:r>
              <a:rPr lang="en-US" altLang="en-US" sz="4800" i="1" dirty="0">
                <a:solidFill>
                  <a:srgbClr val="595959"/>
                </a:solidFill>
              </a:rPr>
              <a:t>! </a:t>
            </a:r>
          </a:p>
          <a:p>
            <a:pPr>
              <a:spcBef>
                <a:spcPct val="0"/>
              </a:spcBef>
              <a:buFontTx/>
              <a:buNone/>
            </a:pPr>
            <a:endParaRPr lang="en-US" altLang="en-US" sz="1800" dirty="0">
              <a:latin typeface="Arial" panose="020B0604020202020204" pitchFamily="34" charset="0"/>
            </a:endParaRPr>
          </a:p>
        </p:txBody>
      </p:sp>
      <p:pic>
        <p:nvPicPr>
          <p:cNvPr id="146437" name="Picture 6">
            <a:extLst>
              <a:ext uri="{FF2B5EF4-FFF2-40B4-BE49-F238E27FC236}">
                <a16:creationId xmlns:a16="http://schemas.microsoft.com/office/drawing/2014/main" id="{987D641A-6B86-4E51-AD68-09D2088C01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4481" y="529431"/>
            <a:ext cx="6518275"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Slide Number Placeholder 2">
            <a:extLst>
              <a:ext uri="{FF2B5EF4-FFF2-40B4-BE49-F238E27FC236}">
                <a16:creationId xmlns:a16="http://schemas.microsoft.com/office/drawing/2014/main" id="{9DF4F147-BF11-4458-81F0-DB9CCFEAAF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E02151-158E-4615-94F8-0C6DFA23328B}" type="slidenum">
              <a:rPr lang="en-US" altLang="en-US" sz="1200">
                <a:solidFill>
                  <a:srgbClr val="898989"/>
                </a:solidFill>
              </a:rPr>
              <a:pPr>
                <a:spcBef>
                  <a:spcPct val="0"/>
                </a:spcBef>
                <a:buFontTx/>
                <a:buNone/>
              </a:pPr>
              <a:t>10</a:t>
            </a:fld>
            <a:endParaRPr lang="en-US" altLang="en-US" sz="1200" dirty="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a:extLst>
              <a:ext uri="{FF2B5EF4-FFF2-40B4-BE49-F238E27FC236}">
                <a16:creationId xmlns:a16="http://schemas.microsoft.com/office/drawing/2014/main" id="{9C688D5F-5036-44BB-96BC-2EE239D629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1014"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3396A9-0C79-464D-991C-04D8D5E8FD92}"/>
              </a:ext>
            </a:extLst>
          </p:cNvPr>
          <p:cNvSpPr>
            <a:spLocks noGrp="1"/>
          </p:cNvSpPr>
          <p:nvPr>
            <p:ph type="title"/>
          </p:nvPr>
        </p:nvSpPr>
        <p:spPr/>
        <p:txBody>
          <a:bodyPr/>
          <a:lstStyle/>
          <a:p>
            <a:pPr>
              <a:defRPr/>
            </a:pPr>
            <a:r>
              <a:rPr lang="en-US" dirty="0">
                <a:solidFill>
                  <a:schemeClr val="tx1">
                    <a:lumMod val="65000"/>
                    <a:lumOff val="35000"/>
                  </a:schemeClr>
                </a:solidFill>
              </a:rPr>
              <a:t>Planning for the Future</a:t>
            </a:r>
          </a:p>
        </p:txBody>
      </p:sp>
      <p:pic>
        <p:nvPicPr>
          <p:cNvPr id="145412" name="Picture 2">
            <a:extLst>
              <a:ext uri="{FF2B5EF4-FFF2-40B4-BE49-F238E27FC236}">
                <a16:creationId xmlns:a16="http://schemas.microsoft.com/office/drawing/2014/main" id="{DE5AC973-9EBE-4211-8762-7571623E7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6564"/>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2" descr="Capture who">
            <a:extLst>
              <a:ext uri="{FF2B5EF4-FFF2-40B4-BE49-F238E27FC236}">
                <a16:creationId xmlns:a16="http://schemas.microsoft.com/office/drawing/2014/main" id="{2D1E997A-3046-4A24-96BE-C81FB99D0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306" y="1330325"/>
            <a:ext cx="4170870" cy="5308238"/>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5414" name="Slide Number Placeholder 3">
            <a:extLst>
              <a:ext uri="{FF2B5EF4-FFF2-40B4-BE49-F238E27FC236}">
                <a16:creationId xmlns:a16="http://schemas.microsoft.com/office/drawing/2014/main" id="{692C94C9-D793-4FC2-8735-D9E96D41F2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7C928F-CD3C-4BC0-9381-D85EBB5B5C78}" type="slidenum">
              <a:rPr lang="en-US" altLang="en-US" sz="1200">
                <a:solidFill>
                  <a:srgbClr val="898989"/>
                </a:solidFill>
              </a:rPr>
              <a:pPr>
                <a:spcBef>
                  <a:spcPct val="0"/>
                </a:spcBef>
                <a:buFontTx/>
                <a:buNone/>
              </a:pPr>
              <a:t>11</a:t>
            </a:fld>
            <a:endParaRPr lang="en-US" altLang="en-US" sz="1200" dirty="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613E-47CF-48C2-A833-E5A0DD03FAFB}"/>
              </a:ext>
            </a:extLst>
          </p:cNvPr>
          <p:cNvSpPr>
            <a:spLocks noGrp="1"/>
          </p:cNvSpPr>
          <p:nvPr>
            <p:ph type="title"/>
          </p:nvPr>
        </p:nvSpPr>
        <p:spPr/>
        <p:txBody>
          <a:bodyPr/>
          <a:lstStyle/>
          <a:p>
            <a:pPr>
              <a:defRPr/>
            </a:pPr>
            <a:r>
              <a:rPr lang="en-US" dirty="0">
                <a:solidFill>
                  <a:schemeClr val="tx1">
                    <a:lumMod val="65000"/>
                    <a:lumOff val="35000"/>
                  </a:schemeClr>
                </a:solidFill>
                <a:latin typeface="+mn-lt"/>
              </a:rPr>
              <a:t>My Resources</a:t>
            </a:r>
          </a:p>
        </p:txBody>
      </p:sp>
      <p:pic>
        <p:nvPicPr>
          <p:cNvPr id="151555" name="Content Placeholder 3">
            <a:extLst>
              <a:ext uri="{FF2B5EF4-FFF2-40B4-BE49-F238E27FC236}">
                <a16:creationId xmlns:a16="http://schemas.microsoft.com/office/drawing/2014/main" id="{2E69919E-85D1-4856-9705-745E47DEDF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02038"/>
            <a:ext cx="10874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Content Placeholder 3">
            <a:extLst>
              <a:ext uri="{FF2B5EF4-FFF2-40B4-BE49-F238E27FC236}">
                <a16:creationId xmlns:a16="http://schemas.microsoft.com/office/drawing/2014/main" id="{F51E67E7-2756-4E1B-B3A7-01A3E60B04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0564"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488455AE-3B63-4DBA-A5BF-74B662D2C9A2}"/>
              </a:ext>
            </a:extLst>
          </p:cNvPr>
          <p:cNvSpPr txBox="1">
            <a:spLocks noChangeArrowheads="1"/>
          </p:cNvSpPr>
          <p:nvPr/>
        </p:nvSpPr>
        <p:spPr bwMode="auto">
          <a:xfrm>
            <a:off x="4314825" y="1327150"/>
            <a:ext cx="3562350" cy="9144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ctr">
              <a:spcAft>
                <a:spcPts val="600"/>
              </a:spcAft>
              <a:defRPr/>
            </a:pPr>
            <a:r>
              <a:rPr lang="en-US" altLang="en-US" dirty="0">
                <a:solidFill>
                  <a:schemeClr val="tx1">
                    <a:lumMod val="65000"/>
                    <a:lumOff val="35000"/>
                  </a:schemeClr>
                </a:solidFill>
                <a:cs typeface="Arial" charset="0"/>
              </a:rPr>
              <a:t>When I am feeling down or overwhelmed, I can reach out to the following people/resources: </a:t>
            </a:r>
            <a:endParaRPr lang="en-US" altLang="en-US" sz="2000" dirty="0">
              <a:solidFill>
                <a:schemeClr val="tx1">
                  <a:lumMod val="65000"/>
                  <a:lumOff val="35000"/>
                </a:schemeClr>
              </a:solidFill>
              <a:latin typeface="Arial" panose="020B0604020202020204" pitchFamily="34" charset="0"/>
              <a:cs typeface="Arial" charset="0"/>
            </a:endParaRPr>
          </a:p>
        </p:txBody>
      </p:sp>
      <p:sp>
        <p:nvSpPr>
          <p:cNvPr id="151558" name="Text Box 3">
            <a:extLst>
              <a:ext uri="{FF2B5EF4-FFF2-40B4-BE49-F238E27FC236}">
                <a16:creationId xmlns:a16="http://schemas.microsoft.com/office/drawing/2014/main" id="{21C0E8DE-D549-4200-BCB8-50333ABEC712}"/>
              </a:ext>
            </a:extLst>
          </p:cNvPr>
          <p:cNvSpPr txBox="1">
            <a:spLocks noChangeArrowheads="1"/>
          </p:cNvSpPr>
          <p:nvPr/>
        </p:nvSpPr>
        <p:spPr bwMode="auto">
          <a:xfrm>
            <a:off x="3429000" y="2343150"/>
            <a:ext cx="2133600" cy="28194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109DA0"/>
                </a:solidFill>
              </a:rPr>
              <a:t>NAME:</a:t>
            </a:r>
          </a:p>
          <a:p>
            <a:pPr>
              <a:spcBef>
                <a:spcPct val="0"/>
              </a:spcBef>
              <a:buFontTx/>
              <a:buNone/>
            </a:pPr>
            <a:r>
              <a:rPr lang="en-US" altLang="en-US" sz="1400" dirty="0">
                <a:solidFill>
                  <a:srgbClr val="000000"/>
                </a:solidFill>
              </a:rPr>
              <a:t>1.__________________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2.__________________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3.__________________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4._________________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5.__________________</a:t>
            </a:r>
            <a:endParaRPr lang="en-US" altLang="en-US" sz="1800" dirty="0">
              <a:latin typeface="Arial" panose="020B0604020202020204" pitchFamily="34" charset="0"/>
            </a:endParaRPr>
          </a:p>
        </p:txBody>
      </p:sp>
      <p:sp>
        <p:nvSpPr>
          <p:cNvPr id="151559" name="Text Box 4">
            <a:extLst>
              <a:ext uri="{FF2B5EF4-FFF2-40B4-BE49-F238E27FC236}">
                <a16:creationId xmlns:a16="http://schemas.microsoft.com/office/drawing/2014/main" id="{3A45A58C-EF54-4ACA-8F19-33A160ACF186}"/>
              </a:ext>
            </a:extLst>
          </p:cNvPr>
          <p:cNvSpPr txBox="1">
            <a:spLocks noChangeArrowheads="1"/>
          </p:cNvSpPr>
          <p:nvPr/>
        </p:nvSpPr>
        <p:spPr bwMode="auto">
          <a:xfrm>
            <a:off x="6810375" y="2343150"/>
            <a:ext cx="2133600" cy="26670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109DA0"/>
                </a:solidFill>
              </a:rPr>
              <a:t>PHONE NUMBER:</a:t>
            </a:r>
          </a:p>
          <a:p>
            <a:pPr>
              <a:spcBef>
                <a:spcPct val="0"/>
              </a:spcBef>
              <a:buFontTx/>
              <a:buNone/>
            </a:pPr>
            <a:r>
              <a:rPr lang="en-US" altLang="en-US" sz="1400" dirty="0">
                <a:solidFill>
                  <a:srgbClr val="000000"/>
                </a:solidFill>
              </a:rPr>
              <a:t>1. __________________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2._________________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3._________________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4._________________</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5._________________</a:t>
            </a:r>
            <a:endParaRPr lang="en-US" altLang="en-US" sz="1800" dirty="0">
              <a:latin typeface="Arial" panose="020B0604020202020204" pitchFamily="34" charset="0"/>
            </a:endParaRPr>
          </a:p>
        </p:txBody>
      </p:sp>
      <p:sp>
        <p:nvSpPr>
          <p:cNvPr id="10" name="Text Box 6">
            <a:extLst>
              <a:ext uri="{FF2B5EF4-FFF2-40B4-BE49-F238E27FC236}">
                <a16:creationId xmlns:a16="http://schemas.microsoft.com/office/drawing/2014/main" id="{D4A08C61-B17F-40B2-8A37-EF120BD721B1}"/>
              </a:ext>
            </a:extLst>
          </p:cNvPr>
          <p:cNvSpPr txBox="1">
            <a:spLocks noChangeArrowheads="1"/>
          </p:cNvSpPr>
          <p:nvPr/>
        </p:nvSpPr>
        <p:spPr bwMode="auto">
          <a:xfrm>
            <a:off x="4038600" y="5626100"/>
            <a:ext cx="4114800" cy="706438"/>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ctr">
              <a:spcAft>
                <a:spcPts val="600"/>
              </a:spcAft>
              <a:defRPr/>
            </a:pPr>
            <a:r>
              <a:rPr lang="en-US" altLang="en-US" sz="1400" b="1" dirty="0">
                <a:solidFill>
                  <a:schemeClr val="tx1">
                    <a:lumMod val="65000"/>
                    <a:lumOff val="35000"/>
                  </a:schemeClr>
                </a:solidFill>
                <a:latin typeface="Perpetua Titling MT" panose="02020502060505020804" pitchFamily="18" charset="0"/>
                <a:cs typeface="Arial" charset="0"/>
              </a:rPr>
              <a:t>*Remember to use this sheet as a reference if you are feeling overwhelmed or need assistance.* </a:t>
            </a:r>
            <a:endParaRPr lang="en-US" altLang="en-US" dirty="0">
              <a:solidFill>
                <a:schemeClr val="tx1">
                  <a:lumMod val="65000"/>
                  <a:lumOff val="35000"/>
                </a:schemeClr>
              </a:solidFill>
              <a:latin typeface="Arial" panose="020B0604020202020204" pitchFamily="34" charset="0"/>
              <a:cs typeface="Arial" charset="0"/>
            </a:endParaRPr>
          </a:p>
        </p:txBody>
      </p:sp>
      <p:sp>
        <p:nvSpPr>
          <p:cNvPr id="151561" name="Slide Number Placeholder 3">
            <a:extLst>
              <a:ext uri="{FF2B5EF4-FFF2-40B4-BE49-F238E27FC236}">
                <a16:creationId xmlns:a16="http://schemas.microsoft.com/office/drawing/2014/main" id="{DE4B8539-71D5-44E6-AD9E-99E34B7592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FF5FB5-AF29-4BDF-987D-3BD4C858CB7F}" type="slidenum">
              <a:rPr lang="en-US" altLang="en-US" sz="1200">
                <a:solidFill>
                  <a:srgbClr val="898989"/>
                </a:solidFill>
              </a:rPr>
              <a:pPr>
                <a:spcBef>
                  <a:spcPct val="0"/>
                </a:spcBef>
                <a:buFontTx/>
                <a:buNone/>
              </a:pPr>
              <a:t>12</a:t>
            </a:fld>
            <a:endParaRPr lang="en-US" altLang="en-US" sz="1200"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4891-AB35-4F51-8FEB-6BE6E3B7480F}"/>
              </a:ext>
            </a:extLst>
          </p:cNvPr>
          <p:cNvSpPr>
            <a:spLocks noGrp="1"/>
          </p:cNvSpPr>
          <p:nvPr>
            <p:ph type="title"/>
          </p:nvPr>
        </p:nvSpPr>
        <p:spPr/>
        <p:txBody>
          <a:bodyPr/>
          <a:lstStyle/>
          <a:p>
            <a:pPr>
              <a:defRPr/>
            </a:pPr>
            <a:r>
              <a:rPr lang="en-US" dirty="0">
                <a:solidFill>
                  <a:schemeClr val="tx1">
                    <a:lumMod val="65000"/>
                    <a:lumOff val="35000"/>
                  </a:schemeClr>
                </a:solidFill>
                <a:latin typeface="+mn-lt"/>
              </a:rPr>
              <a:t>Rose Final Tips</a:t>
            </a:r>
          </a:p>
        </p:txBody>
      </p:sp>
      <p:pic>
        <p:nvPicPr>
          <p:cNvPr id="148483" name="Content Placeholder 3">
            <a:extLst>
              <a:ext uri="{FF2B5EF4-FFF2-40B4-BE49-F238E27FC236}">
                <a16:creationId xmlns:a16="http://schemas.microsoft.com/office/drawing/2014/main" id="{4F81DCC2-4BFF-42CB-AE8F-72C5ED268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94101"/>
            <a:ext cx="10874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4" name="Content Placeholder 3">
            <a:extLst>
              <a:ext uri="{FF2B5EF4-FFF2-40B4-BE49-F238E27FC236}">
                <a16:creationId xmlns:a16="http://schemas.microsoft.com/office/drawing/2014/main" id="{BF632F7A-6FFB-409E-B305-7C92485F91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0564"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CA6E4BDF-8F09-4A43-B232-C487675EFE52}"/>
              </a:ext>
            </a:extLst>
          </p:cNvPr>
          <p:cNvSpPr txBox="1">
            <a:spLocks noChangeArrowheads="1"/>
          </p:cNvSpPr>
          <p:nvPr/>
        </p:nvSpPr>
        <p:spPr bwMode="auto">
          <a:xfrm>
            <a:off x="2366963" y="1546226"/>
            <a:ext cx="3662362" cy="1738313"/>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spcAft>
                <a:spcPts val="600"/>
              </a:spcAft>
              <a:defRPr/>
            </a:pPr>
            <a:r>
              <a:rPr lang="en-US" altLang="en-US" sz="1600" b="1" dirty="0">
                <a:solidFill>
                  <a:srgbClr val="109DA0"/>
                </a:solidFill>
                <a:cs typeface="Arial" charset="0"/>
              </a:rPr>
              <a:t>PLEASANT ACTIVITIES </a:t>
            </a:r>
          </a:p>
          <a:p>
            <a:pPr>
              <a:spcAft>
                <a:spcPts val="38"/>
              </a:spcAft>
              <a:defRPr/>
            </a:pPr>
            <a:r>
              <a:rPr lang="en-US" altLang="en-US" sz="1400" dirty="0">
                <a:solidFill>
                  <a:schemeClr val="tx1">
                    <a:lumMod val="65000"/>
                    <a:lumOff val="35000"/>
                  </a:schemeClr>
                </a:solidFill>
                <a:cs typeface="Arial" charset="0"/>
              </a:rPr>
              <a:t>Remember it is important to </a:t>
            </a:r>
            <a:r>
              <a:rPr lang="en-US" altLang="en-US" sz="1400" b="1" dirty="0">
                <a:solidFill>
                  <a:schemeClr val="tx1">
                    <a:lumMod val="65000"/>
                    <a:lumOff val="35000"/>
                  </a:schemeClr>
                </a:solidFill>
                <a:cs typeface="Arial" charset="0"/>
              </a:rPr>
              <a:t>nurture </a:t>
            </a:r>
            <a:r>
              <a:rPr lang="en-US" altLang="en-US" sz="1400" dirty="0">
                <a:solidFill>
                  <a:schemeClr val="tx1">
                    <a:lumMod val="65000"/>
                    <a:lumOff val="35000"/>
                  </a:schemeClr>
                </a:solidFill>
                <a:cs typeface="Arial" charset="0"/>
              </a:rPr>
              <a:t>yourself, and to develop new ways of doing so (if necessary). </a:t>
            </a:r>
          </a:p>
          <a:p>
            <a:pPr>
              <a:spcAft>
                <a:spcPts val="38"/>
              </a:spcAft>
              <a:defRPr/>
            </a:pPr>
            <a:r>
              <a:rPr lang="en-US" altLang="en-US" sz="1400" dirty="0">
                <a:solidFill>
                  <a:schemeClr val="tx1">
                    <a:lumMod val="65000"/>
                    <a:lumOff val="35000"/>
                  </a:schemeClr>
                </a:solidFill>
                <a:cs typeface="Arial" charset="0"/>
              </a:rPr>
              <a:t>Adding in </a:t>
            </a:r>
            <a:r>
              <a:rPr lang="en-US" altLang="en-US" sz="1400" b="1" dirty="0">
                <a:solidFill>
                  <a:schemeClr val="tx1">
                    <a:lumMod val="65000"/>
                    <a:lumOff val="35000"/>
                  </a:schemeClr>
                </a:solidFill>
                <a:cs typeface="Arial" charset="0"/>
              </a:rPr>
              <a:t>positive activities </a:t>
            </a:r>
            <a:r>
              <a:rPr lang="en-US" altLang="en-US" sz="1400" dirty="0">
                <a:solidFill>
                  <a:schemeClr val="tx1">
                    <a:lumMod val="65000"/>
                    <a:lumOff val="35000"/>
                  </a:schemeClr>
                </a:solidFill>
                <a:cs typeface="Arial" charset="0"/>
              </a:rPr>
              <a:t>can lessen distress and increase your energy and positive outlook. </a:t>
            </a:r>
          </a:p>
          <a:p>
            <a:pPr>
              <a:spcAft>
                <a:spcPts val="38"/>
              </a:spcAft>
              <a:defRPr/>
            </a:pPr>
            <a:r>
              <a:rPr lang="en-US" altLang="en-US" sz="1400" dirty="0">
                <a:solidFill>
                  <a:schemeClr val="tx1">
                    <a:lumMod val="65000"/>
                    <a:lumOff val="35000"/>
                  </a:schemeClr>
                </a:solidFill>
                <a:cs typeface="Arial" charset="0"/>
              </a:rPr>
              <a:t>Remember your pleasant activity contract. </a:t>
            </a:r>
          </a:p>
          <a:p>
            <a:pPr>
              <a:defRPr/>
            </a:pPr>
            <a:endParaRPr lang="en-US" altLang="en-US" dirty="0">
              <a:latin typeface="Arial" panose="020B0604020202020204" pitchFamily="34" charset="0"/>
              <a:cs typeface="Arial" charset="0"/>
            </a:endParaRPr>
          </a:p>
        </p:txBody>
      </p:sp>
      <p:sp>
        <p:nvSpPr>
          <p:cNvPr id="10" name="Text Box 3">
            <a:extLst>
              <a:ext uri="{FF2B5EF4-FFF2-40B4-BE49-F238E27FC236}">
                <a16:creationId xmlns:a16="http://schemas.microsoft.com/office/drawing/2014/main" id="{7869DF5C-640B-466F-9576-1AD7A994B136}"/>
              </a:ext>
            </a:extLst>
          </p:cNvPr>
          <p:cNvSpPr txBox="1">
            <a:spLocks noChangeArrowheads="1"/>
          </p:cNvSpPr>
          <p:nvPr/>
        </p:nvSpPr>
        <p:spPr bwMode="auto">
          <a:xfrm>
            <a:off x="6484938" y="1563689"/>
            <a:ext cx="3573462" cy="1690687"/>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spcAft>
                <a:spcPts val="600"/>
              </a:spcAft>
              <a:defRPr/>
            </a:pPr>
            <a:r>
              <a:rPr lang="en-US" altLang="en-US" sz="1600" b="1" dirty="0">
                <a:solidFill>
                  <a:srgbClr val="109DA0"/>
                </a:solidFill>
                <a:cs typeface="Arial" charset="0"/>
              </a:rPr>
              <a:t>RELAXATION </a:t>
            </a:r>
          </a:p>
          <a:p>
            <a:pPr>
              <a:spcAft>
                <a:spcPts val="100"/>
              </a:spcAft>
              <a:defRPr/>
            </a:pPr>
            <a:r>
              <a:rPr lang="en-US" altLang="en-US" sz="1400" dirty="0">
                <a:solidFill>
                  <a:schemeClr val="tx1">
                    <a:lumMod val="65000"/>
                    <a:lumOff val="35000"/>
                  </a:schemeClr>
                </a:solidFill>
                <a:cs typeface="Arial" charset="0"/>
              </a:rPr>
              <a:t>Learning how to </a:t>
            </a:r>
            <a:r>
              <a:rPr lang="en-US" altLang="en-US" sz="1400" b="1" dirty="0">
                <a:solidFill>
                  <a:schemeClr val="tx1">
                    <a:lumMod val="65000"/>
                    <a:lumOff val="35000"/>
                  </a:schemeClr>
                </a:solidFill>
                <a:cs typeface="Arial" charset="0"/>
              </a:rPr>
              <a:t>manage stress </a:t>
            </a:r>
            <a:r>
              <a:rPr lang="en-US" altLang="en-US" sz="1400" dirty="0">
                <a:solidFill>
                  <a:schemeClr val="tx1">
                    <a:lumMod val="65000"/>
                    <a:lumOff val="35000"/>
                  </a:schemeClr>
                </a:solidFill>
                <a:cs typeface="Arial" charset="0"/>
              </a:rPr>
              <a:t>will make you feel better, increase your sense of control, and empower you. </a:t>
            </a:r>
          </a:p>
          <a:p>
            <a:pPr>
              <a:spcAft>
                <a:spcPts val="100"/>
              </a:spcAft>
              <a:defRPr/>
            </a:pPr>
            <a:r>
              <a:rPr lang="en-US" altLang="en-US" sz="1400" dirty="0">
                <a:solidFill>
                  <a:schemeClr val="tx1">
                    <a:lumMod val="65000"/>
                    <a:lumOff val="35000"/>
                  </a:schemeClr>
                </a:solidFill>
                <a:cs typeface="Arial" charset="0"/>
              </a:rPr>
              <a:t>Remember to do your relaxation exercises. </a:t>
            </a:r>
          </a:p>
          <a:p>
            <a:pPr>
              <a:defRPr/>
            </a:pPr>
            <a:r>
              <a:rPr lang="en-US" altLang="en-US" sz="1400" dirty="0">
                <a:solidFill>
                  <a:schemeClr val="tx1">
                    <a:lumMod val="65000"/>
                    <a:lumOff val="35000"/>
                  </a:schemeClr>
                </a:solidFill>
                <a:latin typeface="Arial" panose="020B0604020202020204" pitchFamily="34" charset="0"/>
                <a:cs typeface="Arial" charset="0"/>
              </a:rPr>
              <a:t>t</a:t>
            </a:r>
            <a:r>
              <a:rPr lang="en-US" altLang="en-US" sz="1400" dirty="0">
                <a:solidFill>
                  <a:schemeClr val="tx1">
                    <a:lumMod val="65000"/>
                    <a:lumOff val="35000"/>
                  </a:schemeClr>
                </a:solidFill>
                <a:cs typeface="Arial" charset="0"/>
              </a:rPr>
              <a:t>ake time out for </a:t>
            </a:r>
            <a:r>
              <a:rPr lang="en-US" altLang="en-US" sz="1400" b="1" dirty="0">
                <a:solidFill>
                  <a:schemeClr val="tx1">
                    <a:lumMod val="65000"/>
                    <a:lumOff val="35000"/>
                  </a:schemeClr>
                </a:solidFill>
                <a:cs typeface="Arial" charset="0"/>
              </a:rPr>
              <a:t>YOU</a:t>
            </a:r>
            <a:r>
              <a:rPr lang="en-US" altLang="en-US" sz="1400" dirty="0">
                <a:solidFill>
                  <a:schemeClr val="tx1">
                    <a:lumMod val="65000"/>
                    <a:lumOff val="35000"/>
                  </a:schemeClr>
                </a:solidFill>
                <a:cs typeface="Arial" charset="0"/>
              </a:rPr>
              <a:t>. Rest means rest (no chores). </a:t>
            </a:r>
          </a:p>
          <a:p>
            <a:pPr>
              <a:defRPr/>
            </a:pPr>
            <a:endParaRPr lang="en-US" altLang="en-US" dirty="0">
              <a:solidFill>
                <a:schemeClr val="tx1">
                  <a:lumMod val="65000"/>
                  <a:lumOff val="35000"/>
                </a:schemeClr>
              </a:solidFill>
              <a:latin typeface="Arial" panose="020B0604020202020204" pitchFamily="34" charset="0"/>
              <a:cs typeface="Arial" charset="0"/>
            </a:endParaRPr>
          </a:p>
        </p:txBody>
      </p:sp>
      <p:sp>
        <p:nvSpPr>
          <p:cNvPr id="11" name="Text Box 4">
            <a:extLst>
              <a:ext uri="{FF2B5EF4-FFF2-40B4-BE49-F238E27FC236}">
                <a16:creationId xmlns:a16="http://schemas.microsoft.com/office/drawing/2014/main" id="{454975D5-03FE-4AFA-8035-81C75478E882}"/>
              </a:ext>
            </a:extLst>
          </p:cNvPr>
          <p:cNvSpPr txBox="1">
            <a:spLocks noChangeArrowheads="1"/>
          </p:cNvSpPr>
          <p:nvPr/>
        </p:nvSpPr>
        <p:spPr bwMode="auto">
          <a:xfrm>
            <a:off x="4251326" y="3657600"/>
            <a:ext cx="4968875" cy="30480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spcAft>
                <a:spcPts val="600"/>
              </a:spcAft>
              <a:defRPr/>
            </a:pPr>
            <a:r>
              <a:rPr lang="en-US" altLang="en-US" sz="1600" b="1" dirty="0">
                <a:solidFill>
                  <a:srgbClr val="109DA0"/>
                </a:solidFill>
                <a:cs typeface="Arial" charset="0"/>
              </a:rPr>
              <a:t>CHANGES: BECOMING A NEW MOM </a:t>
            </a:r>
          </a:p>
          <a:p>
            <a:pPr>
              <a:spcAft>
                <a:spcPts val="38"/>
              </a:spcAft>
              <a:defRPr/>
            </a:pPr>
            <a:r>
              <a:rPr lang="en-US" altLang="en-US" sz="1400" dirty="0">
                <a:solidFill>
                  <a:schemeClr val="tx1">
                    <a:lumMod val="65000"/>
                    <a:lumOff val="35000"/>
                  </a:schemeClr>
                </a:solidFill>
                <a:cs typeface="Arial" charset="0"/>
              </a:rPr>
              <a:t>Big changes in life, like having a baby, can be stressful. </a:t>
            </a:r>
          </a:p>
          <a:p>
            <a:pPr>
              <a:spcAft>
                <a:spcPts val="38"/>
              </a:spcAft>
              <a:defRPr/>
            </a:pPr>
            <a:r>
              <a:rPr lang="en-US" altLang="en-US" sz="1400" dirty="0">
                <a:solidFill>
                  <a:schemeClr val="tx1">
                    <a:lumMod val="65000"/>
                    <a:lumOff val="35000"/>
                  </a:schemeClr>
                </a:solidFill>
                <a:cs typeface="Arial" charset="0"/>
              </a:rPr>
              <a:t>Becoming a new mom involves </a:t>
            </a:r>
            <a:r>
              <a:rPr lang="en-US" altLang="en-US" sz="1400" b="1" dirty="0">
                <a:solidFill>
                  <a:schemeClr val="tx1">
                    <a:lumMod val="65000"/>
                    <a:lumOff val="35000"/>
                  </a:schemeClr>
                </a:solidFill>
                <a:cs typeface="Arial" charset="0"/>
              </a:rPr>
              <a:t>new demands </a:t>
            </a:r>
            <a:r>
              <a:rPr lang="en-US" altLang="en-US" sz="1400" dirty="0">
                <a:solidFill>
                  <a:schemeClr val="tx1">
                    <a:lumMod val="65000"/>
                    <a:lumOff val="35000"/>
                  </a:schemeClr>
                </a:solidFill>
                <a:cs typeface="Arial" charset="0"/>
              </a:rPr>
              <a:t>and losses. </a:t>
            </a:r>
          </a:p>
          <a:p>
            <a:pPr>
              <a:spcAft>
                <a:spcPts val="38"/>
              </a:spcAft>
              <a:defRPr/>
            </a:pPr>
            <a:r>
              <a:rPr lang="en-US" altLang="en-US" sz="1400" dirty="0">
                <a:solidFill>
                  <a:schemeClr val="tx1">
                    <a:lumMod val="65000"/>
                    <a:lumOff val="35000"/>
                  </a:schemeClr>
                </a:solidFill>
                <a:cs typeface="Arial" charset="0"/>
              </a:rPr>
              <a:t>You may feel fearful, sad, tense, &amp; frustrated - remember </a:t>
            </a:r>
            <a:r>
              <a:rPr lang="en-US" altLang="en-US" sz="1400" b="1" i="1" dirty="0">
                <a:solidFill>
                  <a:schemeClr val="tx1">
                    <a:lumMod val="65000"/>
                    <a:lumOff val="35000"/>
                  </a:schemeClr>
                </a:solidFill>
                <a:cs typeface="Arial" charset="0"/>
              </a:rPr>
              <a:t>you are not alone and you re not to blame. </a:t>
            </a:r>
            <a:endParaRPr lang="en-US" altLang="en-US" sz="1400" b="1" dirty="0">
              <a:solidFill>
                <a:schemeClr val="tx1">
                  <a:lumMod val="65000"/>
                  <a:lumOff val="35000"/>
                </a:schemeClr>
              </a:solidFill>
              <a:cs typeface="Arial" charset="0"/>
            </a:endParaRPr>
          </a:p>
          <a:p>
            <a:pPr>
              <a:spcAft>
                <a:spcPts val="38"/>
              </a:spcAft>
              <a:defRPr/>
            </a:pPr>
            <a:r>
              <a:rPr lang="en-US" altLang="en-US" sz="1400" dirty="0">
                <a:solidFill>
                  <a:schemeClr val="tx1">
                    <a:lumMod val="65000"/>
                    <a:lumOff val="35000"/>
                  </a:schemeClr>
                </a:solidFill>
                <a:cs typeface="Arial" charset="0"/>
              </a:rPr>
              <a:t>It is important to talk about your feelings, </a:t>
            </a:r>
            <a:r>
              <a:rPr lang="en-US" altLang="en-US" sz="1400" b="1" dirty="0">
                <a:solidFill>
                  <a:schemeClr val="tx1">
                    <a:lumMod val="65000"/>
                    <a:lumOff val="35000"/>
                  </a:schemeClr>
                </a:solidFill>
                <a:cs typeface="Arial" charset="0"/>
              </a:rPr>
              <a:t>reach out</a:t>
            </a:r>
            <a:r>
              <a:rPr lang="en-US" altLang="en-US" sz="1400" dirty="0">
                <a:solidFill>
                  <a:schemeClr val="tx1">
                    <a:lumMod val="65000"/>
                    <a:lumOff val="35000"/>
                  </a:schemeClr>
                </a:solidFill>
                <a:cs typeface="Arial" charset="0"/>
              </a:rPr>
              <a:t>. </a:t>
            </a:r>
          </a:p>
          <a:p>
            <a:pPr>
              <a:spcAft>
                <a:spcPts val="38"/>
              </a:spcAft>
              <a:defRPr/>
            </a:pPr>
            <a:r>
              <a:rPr lang="en-US" altLang="en-US" sz="1400" dirty="0">
                <a:solidFill>
                  <a:schemeClr val="tx1">
                    <a:lumMod val="65000"/>
                    <a:lumOff val="35000"/>
                  </a:schemeClr>
                </a:solidFill>
                <a:cs typeface="Arial" charset="0"/>
              </a:rPr>
              <a:t>It is important to replace lost </a:t>
            </a:r>
            <a:r>
              <a:rPr lang="en-US" altLang="en-US" sz="1400" b="1" dirty="0">
                <a:solidFill>
                  <a:schemeClr val="tx1">
                    <a:lumMod val="65000"/>
                    <a:lumOff val="35000"/>
                  </a:schemeClr>
                </a:solidFill>
                <a:cs typeface="Arial" charset="0"/>
              </a:rPr>
              <a:t>goals </a:t>
            </a:r>
            <a:r>
              <a:rPr lang="en-US" altLang="en-US" sz="1400" dirty="0">
                <a:solidFill>
                  <a:schemeClr val="tx1">
                    <a:lumMod val="65000"/>
                    <a:lumOff val="35000"/>
                  </a:schemeClr>
                </a:solidFill>
                <a:cs typeface="Arial" charset="0"/>
              </a:rPr>
              <a:t>when experiencing losses and changes in life. There are both short-term goals (baby steps) and long-term goals. </a:t>
            </a:r>
          </a:p>
          <a:p>
            <a:pPr>
              <a:defRPr/>
            </a:pPr>
            <a:r>
              <a:rPr lang="en-US" altLang="en-US" sz="1400" dirty="0">
                <a:solidFill>
                  <a:schemeClr val="tx1">
                    <a:lumMod val="65000"/>
                    <a:lumOff val="35000"/>
                  </a:schemeClr>
                </a:solidFill>
                <a:cs typeface="Arial" charset="0"/>
              </a:rPr>
              <a:t>Set ongoing goals. (Infancy does not last forever). </a:t>
            </a:r>
          </a:p>
          <a:p>
            <a:pPr>
              <a:defRPr/>
            </a:pPr>
            <a:endParaRPr lang="en-US" altLang="en-US" dirty="0">
              <a:latin typeface="Arial" panose="020B0604020202020204" pitchFamily="34" charset="0"/>
              <a:cs typeface="Arial" charset="0"/>
            </a:endParaRPr>
          </a:p>
        </p:txBody>
      </p:sp>
      <p:sp>
        <p:nvSpPr>
          <p:cNvPr id="148488" name="Slide Number Placeholder 3">
            <a:extLst>
              <a:ext uri="{FF2B5EF4-FFF2-40B4-BE49-F238E27FC236}">
                <a16:creationId xmlns:a16="http://schemas.microsoft.com/office/drawing/2014/main" id="{ABB78E26-8A27-4BE6-8CDA-E98BFAA463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B21ACC-0665-4F54-8F63-A30C99E7AE73}" type="slidenum">
              <a:rPr lang="en-US" altLang="en-US" sz="1200">
                <a:solidFill>
                  <a:srgbClr val="898989"/>
                </a:solidFill>
              </a:rPr>
              <a:pPr>
                <a:spcBef>
                  <a:spcPct val="0"/>
                </a:spcBef>
                <a:buFontTx/>
                <a:buNone/>
              </a:pPr>
              <a:t>13</a:t>
            </a:fld>
            <a:endParaRPr lang="en-US" altLang="en-US" sz="1200" dirty="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6980-3F87-4992-AE5D-8DA95EA8252D}"/>
              </a:ext>
            </a:extLst>
          </p:cNvPr>
          <p:cNvSpPr>
            <a:spLocks noGrp="1"/>
          </p:cNvSpPr>
          <p:nvPr>
            <p:ph type="title"/>
          </p:nvPr>
        </p:nvSpPr>
        <p:spPr/>
        <p:txBody>
          <a:bodyPr/>
          <a:lstStyle/>
          <a:p>
            <a:pPr>
              <a:defRPr/>
            </a:pPr>
            <a:r>
              <a:rPr lang="en-US" dirty="0">
                <a:solidFill>
                  <a:schemeClr val="tx1">
                    <a:lumMod val="65000"/>
                    <a:lumOff val="35000"/>
                  </a:schemeClr>
                </a:solidFill>
                <a:latin typeface="+mn-lt"/>
              </a:rPr>
              <a:t>Rose Tips</a:t>
            </a:r>
          </a:p>
        </p:txBody>
      </p:sp>
      <p:pic>
        <p:nvPicPr>
          <p:cNvPr id="149507" name="Content Placeholder 3">
            <a:extLst>
              <a:ext uri="{FF2B5EF4-FFF2-40B4-BE49-F238E27FC236}">
                <a16:creationId xmlns:a16="http://schemas.microsoft.com/office/drawing/2014/main" id="{2ED3DD22-CF27-4FA7-A260-E11037BF36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928865">
            <a:off x="1124505" y="3494522"/>
            <a:ext cx="10874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Content Placeholder 3">
            <a:extLst>
              <a:ext uri="{FF2B5EF4-FFF2-40B4-BE49-F238E27FC236}">
                <a16:creationId xmlns:a16="http://schemas.microsoft.com/office/drawing/2014/main" id="{B8D6ADEE-E9D7-42F6-81CD-F19494BFD1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0564"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7">
            <a:extLst>
              <a:ext uri="{FF2B5EF4-FFF2-40B4-BE49-F238E27FC236}">
                <a16:creationId xmlns:a16="http://schemas.microsoft.com/office/drawing/2014/main" id="{4EBF7F74-95A4-4934-B24B-88F1D34613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1754" y="2597993"/>
            <a:ext cx="5701433" cy="377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Text Box 2">
            <a:extLst>
              <a:ext uri="{FF2B5EF4-FFF2-40B4-BE49-F238E27FC236}">
                <a16:creationId xmlns:a16="http://schemas.microsoft.com/office/drawing/2014/main" id="{CBF1B09E-E741-4E8B-B2CD-7177F1CDC2F2}"/>
              </a:ext>
            </a:extLst>
          </p:cNvPr>
          <p:cNvSpPr txBox="1">
            <a:spLocks noChangeArrowheads="1"/>
          </p:cNvSpPr>
          <p:nvPr/>
        </p:nvSpPr>
        <p:spPr bwMode="auto">
          <a:xfrm>
            <a:off x="1412295" y="1441402"/>
            <a:ext cx="3149460" cy="3385417"/>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US" altLang="en-US" sz="1600" b="1" dirty="0">
                <a:solidFill>
                  <a:schemeClr val="tx1">
                    <a:lumMod val="65000"/>
                    <a:lumOff val="35000"/>
                  </a:schemeClr>
                </a:solidFill>
              </a:rPr>
              <a:t>DEALING WITH RELATIONSHIPS </a:t>
            </a:r>
          </a:p>
          <a:p>
            <a:pPr marL="285750" indent="-285750">
              <a:spcBef>
                <a:spcPct val="0"/>
              </a:spcBef>
              <a:defRPr/>
            </a:pPr>
            <a:r>
              <a:rPr lang="en-US" altLang="en-US" sz="1600" dirty="0">
                <a:solidFill>
                  <a:schemeClr val="tx1">
                    <a:lumMod val="65000"/>
                    <a:lumOff val="35000"/>
                  </a:schemeClr>
                </a:solidFill>
              </a:rPr>
              <a:t>You have the right to ask for help and the right to say </a:t>
            </a:r>
            <a:r>
              <a:rPr lang="en-US" altLang="en-US" sz="1600" b="1" dirty="0">
                <a:solidFill>
                  <a:schemeClr val="tx1">
                    <a:lumMod val="65000"/>
                    <a:lumOff val="35000"/>
                  </a:schemeClr>
                </a:solidFill>
              </a:rPr>
              <a:t>NO</a:t>
            </a:r>
            <a:r>
              <a:rPr lang="en-US" altLang="en-US" sz="1600" dirty="0">
                <a:solidFill>
                  <a:schemeClr val="tx1">
                    <a:lumMod val="65000"/>
                    <a:lumOff val="35000"/>
                  </a:schemeClr>
                </a:solidFill>
              </a:rPr>
              <a:t>. </a:t>
            </a:r>
          </a:p>
          <a:p>
            <a:pPr marL="285750" indent="-285750">
              <a:spcBef>
                <a:spcPct val="0"/>
              </a:spcBef>
              <a:defRPr/>
            </a:pPr>
            <a:r>
              <a:rPr lang="en-US" altLang="en-US" sz="1600" dirty="0">
                <a:solidFill>
                  <a:schemeClr val="tx1">
                    <a:lumMod val="65000"/>
                    <a:lumOff val="35000"/>
                  </a:schemeClr>
                </a:solidFill>
              </a:rPr>
              <a:t>Relationships need constant work, especially when there are changes like having a new baby in your life. </a:t>
            </a:r>
          </a:p>
          <a:p>
            <a:pPr marL="285750" indent="-285750">
              <a:spcBef>
                <a:spcPct val="0"/>
              </a:spcBef>
              <a:defRPr/>
            </a:pPr>
            <a:r>
              <a:rPr lang="en-US" altLang="en-US" sz="1600" b="1" dirty="0">
                <a:solidFill>
                  <a:schemeClr val="tx1">
                    <a:lumMod val="65000"/>
                    <a:lumOff val="35000"/>
                  </a:schemeClr>
                </a:solidFill>
              </a:rPr>
              <a:t>Maintain balance </a:t>
            </a:r>
            <a:r>
              <a:rPr lang="en-US" altLang="en-US" sz="1600" dirty="0">
                <a:solidFill>
                  <a:schemeClr val="tx1">
                    <a:lumMod val="65000"/>
                    <a:lumOff val="35000"/>
                  </a:schemeClr>
                </a:solidFill>
              </a:rPr>
              <a:t>in your relationships - demands must not outweigh your needs. </a:t>
            </a:r>
          </a:p>
          <a:p>
            <a:pPr marL="285750" indent="-285750">
              <a:spcBef>
                <a:spcPct val="0"/>
              </a:spcBef>
              <a:defRPr/>
            </a:pPr>
            <a:endParaRPr lang="en-US" altLang="en-US" sz="1800" dirty="0">
              <a:latin typeface="Arial" panose="020B0604020202020204" pitchFamily="34" charset="0"/>
            </a:endParaRPr>
          </a:p>
        </p:txBody>
      </p:sp>
      <p:sp>
        <p:nvSpPr>
          <p:cNvPr id="149514" name="Slide Number Placeholder 3">
            <a:extLst>
              <a:ext uri="{FF2B5EF4-FFF2-40B4-BE49-F238E27FC236}">
                <a16:creationId xmlns:a16="http://schemas.microsoft.com/office/drawing/2014/main" id="{F1851F40-3DDF-4936-929A-60848292A4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FD6F29-1A70-4940-B485-04C64E4C9784}" type="slidenum">
              <a:rPr lang="en-US" altLang="en-US" sz="1200">
                <a:solidFill>
                  <a:srgbClr val="898989"/>
                </a:solidFill>
              </a:rPr>
              <a:pPr>
                <a:spcBef>
                  <a:spcPct val="0"/>
                </a:spcBef>
                <a:buFontTx/>
                <a:buNone/>
              </a:pPr>
              <a:t>14</a:t>
            </a:fld>
            <a:endParaRPr lang="en-US" altLang="en-US" sz="1200" dirty="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556589" y="3038699"/>
            <a:ext cx="125914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descr="Rose Petals 1"/>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10369733" y="553313"/>
            <a:ext cx="1541462" cy="33528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a:extLst>
              <a:ext uri="{FF2B5EF4-FFF2-40B4-BE49-F238E27FC236}">
                <a16:creationId xmlns:a16="http://schemas.microsoft.com/office/drawing/2014/main" id="{DD394CA5-B0C5-4F94-9767-FFB5E1F35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776" y="1950405"/>
            <a:ext cx="6437981" cy="3305175"/>
          </a:xfrm>
          <a:prstGeom prst="rect">
            <a:avLst/>
          </a:prstGeom>
          <a:noFill/>
          <a:ln w="190500" algn="ctr">
            <a:solidFill>
              <a:srgbClr val="FFFFFF"/>
            </a:solidFill>
            <a:round/>
            <a:headEnd/>
            <a:tailEnd/>
          </a:ln>
          <a:effectLst>
            <a:outerShdw blurRad="50038" algn="ctr" rotWithShape="0">
              <a:srgbClr val="000000">
                <a:alpha val="41000"/>
              </a:srgbClr>
            </a:outerShdw>
          </a:effectLst>
          <a:extLst>
            <a:ext uri="{909E8E84-426E-40DD-AFC4-6F175D3DCCD1}">
              <a14:hiddenFill xmlns:a14="http://schemas.microsoft.com/office/drawing/2010/main">
                <a:solidFill>
                  <a:srgbClr val="CC6633"/>
                </a:solidFill>
              </a14:hiddenFill>
            </a:ext>
          </a:extLst>
        </p:spPr>
      </p:pic>
    </p:spTree>
    <p:extLst>
      <p:ext uri="{BB962C8B-B14F-4D97-AF65-F5344CB8AC3E}">
        <p14:creationId xmlns:p14="http://schemas.microsoft.com/office/powerpoint/2010/main" val="382662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rot="10800000">
            <a:off x="9202493" y="1"/>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1524000" y="3552826"/>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itle 5"/>
          <p:cNvSpPr>
            <a:spLocks noGrp="1"/>
          </p:cNvSpPr>
          <p:nvPr>
            <p:ph type="title"/>
          </p:nvPr>
        </p:nvSpPr>
        <p:spPr/>
        <p:txBody>
          <a:bodyPr/>
          <a:lstStyle/>
          <a:p>
            <a:r>
              <a:rPr lang="en-US" dirty="0">
                <a:solidFill>
                  <a:schemeClr val="tx1">
                    <a:lumMod val="65000"/>
                    <a:lumOff val="35000"/>
                  </a:schemeClr>
                </a:solidFill>
              </a:rPr>
              <a:t>Wrap up</a:t>
            </a:r>
            <a:endParaRPr lang="es-MX" dirty="0">
              <a:solidFill>
                <a:schemeClr val="tx1">
                  <a:lumMod val="65000"/>
                  <a:lumOff val="35000"/>
                </a:schemeClr>
              </a:solidFill>
            </a:endParaRPr>
          </a:p>
        </p:txBody>
      </p:sp>
      <p:sp>
        <p:nvSpPr>
          <p:cNvPr id="8" name="Content Placeholder 7"/>
          <p:cNvSpPr>
            <a:spLocks noGrp="1"/>
          </p:cNvSpPr>
          <p:nvPr>
            <p:ph idx="1"/>
          </p:nvPr>
        </p:nvSpPr>
        <p:spPr>
          <a:xfrm>
            <a:off x="2590800" y="1692277"/>
            <a:ext cx="7467600" cy="4403725"/>
          </a:xfrm>
        </p:spPr>
        <p:txBody>
          <a:bodyPr>
            <a:normAutofit/>
          </a:bodyPr>
          <a:lstStyle/>
          <a:p>
            <a:pPr>
              <a:buFont typeface="Wingdings" panose="05000000000000000000" pitchFamily="2" charset="2"/>
              <a:buChar char="Ø"/>
            </a:pPr>
            <a:r>
              <a:rPr lang="en-US" dirty="0">
                <a:solidFill>
                  <a:schemeClr val="tx1">
                    <a:lumMod val="65000"/>
                    <a:lumOff val="35000"/>
                  </a:schemeClr>
                </a:solidFill>
              </a:rPr>
              <a:t>Assign Goal Setting Homework</a:t>
            </a:r>
          </a:p>
          <a:p>
            <a:pPr>
              <a:buFont typeface="Wingdings" panose="05000000000000000000" pitchFamily="2" charset="2"/>
              <a:buChar char="Ø"/>
            </a:pPr>
            <a:r>
              <a:rPr lang="en-US" dirty="0">
                <a:solidFill>
                  <a:schemeClr val="tx1">
                    <a:lumMod val="65000"/>
                    <a:lumOff val="35000"/>
                  </a:schemeClr>
                </a:solidFill>
              </a:rPr>
              <a:t>Review handout ROSE Final Tips</a:t>
            </a:r>
          </a:p>
          <a:p>
            <a:pPr>
              <a:buFont typeface="Wingdings" panose="05000000000000000000" pitchFamily="2" charset="2"/>
              <a:buChar char="Ø"/>
            </a:pPr>
            <a:r>
              <a:rPr lang="en-US" dirty="0">
                <a:solidFill>
                  <a:schemeClr val="tx1">
                    <a:lumMod val="65000"/>
                    <a:lumOff val="35000"/>
                  </a:schemeClr>
                </a:solidFill>
              </a:rPr>
              <a:t>If time, complete Handout on My Resources</a:t>
            </a:r>
          </a:p>
          <a:p>
            <a:r>
              <a:rPr lang="en-US" dirty="0">
                <a:solidFill>
                  <a:schemeClr val="tx1">
                    <a:lumMod val="65000"/>
                    <a:lumOff val="35000"/>
                  </a:schemeClr>
                </a:solidFill>
              </a:rPr>
              <a:t>Will follow up with postpartum phone call </a:t>
            </a:r>
            <a:endParaRPr lang="es-MX" dirty="0"/>
          </a:p>
        </p:txBody>
      </p:sp>
    </p:spTree>
    <p:extLst>
      <p:ext uri="{BB962C8B-B14F-4D97-AF65-F5344CB8AC3E}">
        <p14:creationId xmlns:p14="http://schemas.microsoft.com/office/powerpoint/2010/main" val="339821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1524000" y="3552826"/>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rot="10800000">
            <a:off x="9199562" y="1"/>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itle 5"/>
          <p:cNvSpPr>
            <a:spLocks noGrp="1"/>
          </p:cNvSpPr>
          <p:nvPr>
            <p:ph type="title"/>
          </p:nvPr>
        </p:nvSpPr>
        <p:spPr/>
        <p:txBody>
          <a:bodyPr>
            <a:normAutofit/>
          </a:bodyPr>
          <a:lstStyle/>
          <a:p>
            <a:r>
              <a:rPr lang="en-US" dirty="0">
                <a:solidFill>
                  <a:schemeClr val="tx1">
                    <a:lumMod val="65000"/>
                    <a:lumOff val="35000"/>
                  </a:schemeClr>
                </a:solidFill>
              </a:rPr>
              <a:t>Session D</a:t>
            </a:r>
            <a:br>
              <a:rPr lang="en-US" dirty="0">
                <a:solidFill>
                  <a:schemeClr val="tx1">
                    <a:lumMod val="65000"/>
                    <a:lumOff val="35000"/>
                  </a:schemeClr>
                </a:solidFill>
              </a:rPr>
            </a:br>
            <a:r>
              <a:rPr lang="en-US" dirty="0">
                <a:solidFill>
                  <a:schemeClr val="tx1">
                    <a:lumMod val="65000"/>
                    <a:lumOff val="35000"/>
                  </a:schemeClr>
                </a:solidFill>
              </a:rPr>
              <a:t>Review</a:t>
            </a:r>
            <a:endParaRPr lang="es-MX" dirty="0">
              <a:solidFill>
                <a:schemeClr val="tx1">
                  <a:lumMod val="65000"/>
                  <a:lumOff val="35000"/>
                </a:schemeClr>
              </a:solidFill>
            </a:endParaRPr>
          </a:p>
        </p:txBody>
      </p:sp>
      <p:sp>
        <p:nvSpPr>
          <p:cNvPr id="7" name="Content Placeholder 6"/>
          <p:cNvSpPr>
            <a:spLocks noGrp="1"/>
          </p:cNvSpPr>
          <p:nvPr>
            <p:ph idx="1"/>
          </p:nvPr>
        </p:nvSpPr>
        <p:spPr>
          <a:xfrm>
            <a:off x="2870627" y="1692277"/>
            <a:ext cx="7086600" cy="4495799"/>
          </a:xfrm>
        </p:spPr>
        <p:txBody>
          <a:bodyPr>
            <a:normAutofit/>
          </a:bodyPr>
          <a:lstStyle/>
          <a:p>
            <a:pPr>
              <a:buFont typeface="Wingdings" panose="05000000000000000000" pitchFamily="2" charset="2"/>
              <a:buChar char="Ø"/>
            </a:pPr>
            <a:r>
              <a:rPr lang="en-US" dirty="0">
                <a:solidFill>
                  <a:schemeClr val="tx1">
                    <a:lumMod val="65000"/>
                    <a:lumOff val="35000"/>
                  </a:schemeClr>
                </a:solidFill>
              </a:rPr>
              <a:t>Introduction</a:t>
            </a:r>
          </a:p>
          <a:p>
            <a:pPr>
              <a:buFont typeface="Wingdings" panose="05000000000000000000" pitchFamily="2" charset="2"/>
              <a:buChar char="Ø"/>
            </a:pPr>
            <a:r>
              <a:rPr lang="en-US" dirty="0">
                <a:solidFill>
                  <a:schemeClr val="tx1">
                    <a:lumMod val="65000"/>
                    <a:lumOff val="35000"/>
                  </a:schemeClr>
                </a:solidFill>
              </a:rPr>
              <a:t>Review Homework</a:t>
            </a:r>
          </a:p>
          <a:p>
            <a:pPr lvl="1">
              <a:buFont typeface="Wingdings" panose="05000000000000000000" pitchFamily="2" charset="2"/>
              <a:buChar char="§"/>
            </a:pPr>
            <a:r>
              <a:rPr lang="en-US" dirty="0">
                <a:solidFill>
                  <a:schemeClr val="tx1">
                    <a:lumMod val="65000"/>
                    <a:lumOff val="35000"/>
                  </a:schemeClr>
                </a:solidFill>
              </a:rPr>
              <a:t>Pleasant activities and relaxation exercises</a:t>
            </a:r>
          </a:p>
          <a:p>
            <a:pPr lvl="1">
              <a:buFont typeface="Wingdings" panose="05000000000000000000" pitchFamily="2" charset="2"/>
              <a:buChar char="§"/>
            </a:pPr>
            <a:r>
              <a:rPr lang="en-US" dirty="0">
                <a:solidFill>
                  <a:schemeClr val="tx1">
                    <a:lumMod val="65000"/>
                    <a:lumOff val="35000"/>
                  </a:schemeClr>
                </a:solidFill>
              </a:rPr>
              <a:t>How did it go asking for help or making and assertive request? </a:t>
            </a:r>
          </a:p>
          <a:p>
            <a:pPr lvl="1">
              <a:buFont typeface="Wingdings" panose="05000000000000000000" pitchFamily="2" charset="2"/>
              <a:buChar char="§"/>
            </a:pPr>
            <a:r>
              <a:rPr lang="en-US" dirty="0">
                <a:solidFill>
                  <a:schemeClr val="tx1">
                    <a:lumMod val="65000"/>
                    <a:lumOff val="35000"/>
                  </a:schemeClr>
                </a:solidFill>
              </a:rPr>
              <a:t>Today’s session is about asking for Help</a:t>
            </a:r>
          </a:p>
          <a:p>
            <a:pPr lvl="1">
              <a:buFont typeface="Wingdings" panose="05000000000000000000" pitchFamily="2" charset="2"/>
              <a:buChar char="§"/>
            </a:pPr>
            <a:r>
              <a:rPr lang="en-US" dirty="0">
                <a:solidFill>
                  <a:schemeClr val="tx1">
                    <a:lumMod val="65000"/>
                    <a:lumOff val="35000"/>
                  </a:schemeClr>
                </a:solidFill>
              </a:rPr>
              <a:t>Planning for the future: My Goals</a:t>
            </a:r>
          </a:p>
          <a:p>
            <a:pPr lvl="1">
              <a:buFont typeface="Wingdings" panose="05000000000000000000" pitchFamily="2" charset="2"/>
              <a:buChar char="§"/>
            </a:pPr>
            <a:r>
              <a:rPr lang="en-US" dirty="0">
                <a:solidFill>
                  <a:schemeClr val="tx1">
                    <a:lumMod val="65000"/>
                    <a:lumOff val="35000"/>
                  </a:schemeClr>
                </a:solidFill>
              </a:rPr>
              <a:t>ROSE Final Tips</a:t>
            </a:r>
          </a:p>
          <a:p>
            <a:pPr marL="457200" lvl="1" indent="0">
              <a:buNone/>
            </a:pPr>
            <a:r>
              <a:rPr lang="en-US" dirty="0">
                <a:solidFill>
                  <a:schemeClr val="tx1">
                    <a:lumMod val="65000"/>
                    <a:lumOff val="35000"/>
                  </a:schemeClr>
                </a:solidFill>
              </a:rPr>
              <a:t>	</a:t>
            </a:r>
          </a:p>
          <a:p>
            <a:endParaRPr lang="es-MX" dirty="0"/>
          </a:p>
        </p:txBody>
      </p:sp>
    </p:spTree>
    <p:extLst>
      <p:ext uri="{BB962C8B-B14F-4D97-AF65-F5344CB8AC3E}">
        <p14:creationId xmlns:p14="http://schemas.microsoft.com/office/powerpoint/2010/main" val="399310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9052" t="12373" r="8051" b="8089"/>
          <a:stretch>
            <a:fillRect/>
          </a:stretch>
        </p:blipFill>
        <p:spPr bwMode="auto">
          <a:xfrm>
            <a:off x="10317482" y="69988"/>
            <a:ext cx="1541462" cy="33528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7" name="Picture 4" descr="Rose Petals 1"/>
          <p:cNvPicPr>
            <a:picLocks noChangeAspect="1" noChangeArrowheads="1"/>
          </p:cNvPicPr>
          <p:nvPr/>
        </p:nvPicPr>
        <p:blipFill>
          <a:blip r:embed="rId3">
            <a:extLst>
              <a:ext uri="{28A0092B-C50C-407E-A947-70E740481C1C}">
                <a14:useLocalDpi xmlns:a14="http://schemas.microsoft.com/office/drawing/2010/main" val="0"/>
              </a:ext>
            </a:extLst>
          </a:blip>
          <a:srcRect l="8051" t="8089" r="9052" b="12373"/>
          <a:stretch>
            <a:fillRect/>
          </a:stretch>
        </p:blipFill>
        <p:spPr bwMode="auto">
          <a:xfrm>
            <a:off x="687977" y="3233737"/>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1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3049B7-2674-488D-9E18-C1E9AB280086}" type="slidenum">
              <a:rPr lang="en-US" altLang="en-US" sz="1200">
                <a:solidFill>
                  <a:srgbClr val="898989"/>
                </a:solidFill>
              </a:rPr>
              <a:pPr>
                <a:spcBef>
                  <a:spcPct val="0"/>
                </a:spcBef>
                <a:buFontTx/>
                <a:buNone/>
              </a:pPr>
              <a:t>3</a:t>
            </a:fld>
            <a:endParaRPr lang="en-US" altLang="en-US" sz="1200" dirty="0">
              <a:solidFill>
                <a:srgbClr val="898989"/>
              </a:solidFill>
            </a:endParaRPr>
          </a:p>
        </p:txBody>
      </p:sp>
      <p:sp>
        <p:nvSpPr>
          <p:cNvPr id="2" name="Rectangle 1"/>
          <p:cNvSpPr/>
          <p:nvPr/>
        </p:nvSpPr>
        <p:spPr>
          <a:xfrm>
            <a:off x="2940187" y="438519"/>
            <a:ext cx="6096000" cy="769441"/>
          </a:xfrm>
          <a:prstGeom prst="rect">
            <a:avLst/>
          </a:prstGeom>
        </p:spPr>
        <p:txBody>
          <a:bodyPr>
            <a:spAutoFit/>
          </a:bodyPr>
          <a:lstStyle/>
          <a:p>
            <a:pPr algn="ctr"/>
            <a:r>
              <a:rPr lang="en-US" sz="4400" b="1" dirty="0">
                <a:solidFill>
                  <a:schemeClr val="tx1">
                    <a:lumMod val="75000"/>
                    <a:lumOff val="25000"/>
                  </a:schemeClr>
                </a:solidFill>
              </a:rPr>
              <a:t>Assertiveness Review</a:t>
            </a:r>
            <a:endParaRPr lang="en-US" sz="4400" dirty="0">
              <a:solidFill>
                <a:schemeClr val="tx1">
                  <a:lumMod val="75000"/>
                  <a:lumOff val="25000"/>
                </a:schemeClr>
              </a:solidFill>
            </a:endParaRPr>
          </a:p>
        </p:txBody>
      </p:sp>
      <p:sp>
        <p:nvSpPr>
          <p:cNvPr id="5" name="Rectangle 4"/>
          <p:cNvSpPr/>
          <p:nvPr/>
        </p:nvSpPr>
        <p:spPr>
          <a:xfrm>
            <a:off x="1607508" y="1392921"/>
            <a:ext cx="6096000" cy="2246769"/>
          </a:xfrm>
          <a:prstGeom prst="rect">
            <a:avLst/>
          </a:prstGeom>
        </p:spPr>
        <p:txBody>
          <a:bodyPr>
            <a:spAutoFit/>
          </a:bodyPr>
          <a:lstStyle/>
          <a:p>
            <a:endParaRPr lang="en-US" sz="2000" b="0" i="0" u="none" strike="noStrike" baseline="0" dirty="0">
              <a:solidFill>
                <a:schemeClr val="tx1">
                  <a:lumMod val="75000"/>
                  <a:lumOff val="25000"/>
                </a:schemeClr>
              </a:solidFill>
              <a:latin typeface="Calibri" panose="020F0502020204030204" pitchFamily="34" charset="0"/>
            </a:endParaRPr>
          </a:p>
          <a:p>
            <a:pPr lvl="1"/>
            <a:r>
              <a:rPr lang="en-US" sz="2000" b="1" dirty="0">
                <a:solidFill>
                  <a:schemeClr val="tx1">
                    <a:lumMod val="75000"/>
                    <a:lumOff val="25000"/>
                  </a:schemeClr>
                </a:solidFill>
              </a:rPr>
              <a:t>What is it?</a:t>
            </a:r>
          </a:p>
          <a:p>
            <a:pPr lvl="1"/>
            <a:r>
              <a:rPr lang="en-US" sz="2000" dirty="0">
                <a:solidFill>
                  <a:schemeClr val="tx1">
                    <a:lumMod val="75000"/>
                    <a:lumOff val="25000"/>
                  </a:schemeClr>
                </a:solidFill>
              </a:rPr>
              <a:t>Assertiveness is the ability to express your thoughts and feelings openly and directly to others, without “turning them off.</a:t>
            </a:r>
          </a:p>
          <a:p>
            <a:pPr lvl="1"/>
            <a:r>
              <a:rPr lang="en-US" sz="2000" dirty="0">
                <a:solidFill>
                  <a:schemeClr val="tx1">
                    <a:lumMod val="75000"/>
                    <a:lumOff val="25000"/>
                  </a:schemeClr>
                </a:solidFill>
              </a:rPr>
              <a:t>You have to recognize others have rights, as well as yourself.</a:t>
            </a:r>
          </a:p>
        </p:txBody>
      </p:sp>
      <p:sp>
        <p:nvSpPr>
          <p:cNvPr id="6" name="Rectangle 5"/>
          <p:cNvSpPr/>
          <p:nvPr/>
        </p:nvSpPr>
        <p:spPr>
          <a:xfrm>
            <a:off x="5388428" y="3601611"/>
            <a:ext cx="6096000" cy="1508105"/>
          </a:xfrm>
          <a:prstGeom prst="rect">
            <a:avLst/>
          </a:prstGeom>
        </p:spPr>
        <p:txBody>
          <a:bodyPr>
            <a:spAutoFit/>
          </a:bodyPr>
          <a:lstStyle/>
          <a:p>
            <a:endParaRPr lang="en-US" sz="1600" b="0" i="0" u="none" strike="noStrike" baseline="0" dirty="0">
              <a:solidFill>
                <a:schemeClr val="tx1">
                  <a:lumMod val="75000"/>
                  <a:lumOff val="25000"/>
                </a:schemeClr>
              </a:solidFill>
              <a:latin typeface="Calibri" panose="020F0502020204030204" pitchFamily="34" charset="0"/>
            </a:endParaRPr>
          </a:p>
          <a:p>
            <a:r>
              <a:rPr lang="en-US" sz="2000" b="1" i="0" u="none" strike="noStrike" baseline="0" dirty="0">
                <a:solidFill>
                  <a:schemeClr val="tx1">
                    <a:lumMod val="75000"/>
                    <a:lumOff val="25000"/>
                  </a:schemeClr>
                </a:solidFill>
                <a:latin typeface="Calibri" panose="020F0502020204030204" pitchFamily="34" charset="0"/>
              </a:rPr>
              <a:t>Non-</a:t>
            </a:r>
            <a:r>
              <a:rPr lang="en-US" sz="2000" b="1" dirty="0">
                <a:solidFill>
                  <a:schemeClr val="tx1">
                    <a:lumMod val="75000"/>
                    <a:lumOff val="25000"/>
                  </a:schemeClr>
                </a:solidFill>
                <a:latin typeface="Calibri" panose="020F0502020204030204" pitchFamily="34" charset="0"/>
              </a:rPr>
              <a:t>Assertive Behavior </a:t>
            </a:r>
          </a:p>
          <a:p>
            <a:pPr marL="0" lvl="2"/>
            <a:r>
              <a:rPr lang="en-US" dirty="0">
                <a:solidFill>
                  <a:schemeClr val="tx1">
                    <a:lumMod val="75000"/>
                    <a:lumOff val="25000"/>
                  </a:schemeClr>
                </a:solidFill>
              </a:rPr>
              <a:t>You do not express your own wants, needs, or ideas. You ignore your own rights.</a:t>
            </a:r>
          </a:p>
          <a:p>
            <a:r>
              <a:rPr lang="en-US" sz="2000" b="1" i="0" u="none" strike="noStrike" baseline="0" dirty="0">
                <a:solidFill>
                  <a:schemeClr val="tx1">
                    <a:lumMod val="75000"/>
                    <a:lumOff val="25000"/>
                  </a:schemeClr>
                </a:solidFill>
                <a:latin typeface="Calibri" panose="020F0502020204030204" pitchFamily="34" charset="0"/>
              </a:rPr>
              <a:t> </a:t>
            </a:r>
            <a:endParaRPr lang="en-US" sz="2000" b="0" i="0" u="none" strike="noStrike" baseline="0" dirty="0">
              <a:solidFill>
                <a:schemeClr val="tx1">
                  <a:lumMod val="75000"/>
                  <a:lumOff val="25000"/>
                </a:schemeClr>
              </a:solidFill>
              <a:latin typeface="Calibri" panose="020F0502020204030204" pitchFamily="34" charset="0"/>
            </a:endParaRPr>
          </a:p>
        </p:txBody>
      </p:sp>
      <p:sp>
        <p:nvSpPr>
          <p:cNvPr id="3" name="Rectangle 2"/>
          <p:cNvSpPr/>
          <p:nvPr/>
        </p:nvSpPr>
        <p:spPr>
          <a:xfrm>
            <a:off x="2156415" y="4886324"/>
            <a:ext cx="5772739" cy="1323439"/>
          </a:xfrm>
          <a:prstGeom prst="rect">
            <a:avLst/>
          </a:prstGeom>
        </p:spPr>
        <p:txBody>
          <a:bodyPr wrap="square">
            <a:spAutoFit/>
          </a:bodyPr>
          <a:lstStyle/>
          <a:p>
            <a:r>
              <a:rPr lang="en-US" sz="2000" b="1" dirty="0">
                <a:solidFill>
                  <a:schemeClr val="tx1">
                    <a:lumMod val="75000"/>
                    <a:lumOff val="25000"/>
                  </a:schemeClr>
                </a:solidFill>
              </a:rPr>
              <a:t>Aggressive Behavior</a:t>
            </a:r>
          </a:p>
          <a:p>
            <a:pPr marL="0" lvl="2"/>
            <a:r>
              <a:rPr lang="en-US" sz="2000" dirty="0">
                <a:solidFill>
                  <a:schemeClr val="tx1">
                    <a:lumMod val="75000"/>
                    <a:lumOff val="25000"/>
                  </a:schemeClr>
                </a:solidFill>
              </a:rPr>
              <a:t>express their feelings and needs at the expense of others. They violate the rights of others. </a:t>
            </a:r>
          </a:p>
          <a:p>
            <a:endParaRPr lang="en-US" sz="2000" b="1" dirty="0"/>
          </a:p>
        </p:txBody>
      </p:sp>
    </p:spTree>
    <p:extLst>
      <p:ext uri="{BB962C8B-B14F-4D97-AF65-F5344CB8AC3E}">
        <p14:creationId xmlns:p14="http://schemas.microsoft.com/office/powerpoint/2010/main" val="254840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1524000" y="3552826"/>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rot="10800000">
            <a:off x="9199562" y="1"/>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itle 5"/>
          <p:cNvSpPr>
            <a:spLocks noGrp="1"/>
          </p:cNvSpPr>
          <p:nvPr>
            <p:ph type="title"/>
          </p:nvPr>
        </p:nvSpPr>
        <p:spPr/>
        <p:txBody>
          <a:bodyPr>
            <a:normAutofit/>
          </a:bodyPr>
          <a:lstStyle/>
          <a:p>
            <a:r>
              <a:rPr lang="en-US" dirty="0">
                <a:solidFill>
                  <a:schemeClr val="tx1">
                    <a:lumMod val="65000"/>
                    <a:lumOff val="35000"/>
                  </a:schemeClr>
                </a:solidFill>
              </a:rPr>
              <a:t>Session D</a:t>
            </a:r>
            <a:br>
              <a:rPr lang="en-US" dirty="0">
                <a:solidFill>
                  <a:schemeClr val="tx1">
                    <a:lumMod val="65000"/>
                    <a:lumOff val="35000"/>
                  </a:schemeClr>
                </a:solidFill>
              </a:rPr>
            </a:br>
            <a:r>
              <a:rPr lang="en-US" dirty="0">
                <a:solidFill>
                  <a:schemeClr val="tx1">
                    <a:lumMod val="65000"/>
                    <a:lumOff val="35000"/>
                  </a:schemeClr>
                </a:solidFill>
              </a:rPr>
              <a:t>Barriers to Assertiveness</a:t>
            </a:r>
            <a:endParaRPr lang="es-MX" dirty="0">
              <a:solidFill>
                <a:schemeClr val="tx1">
                  <a:lumMod val="65000"/>
                  <a:lumOff val="35000"/>
                </a:schemeClr>
              </a:solidFill>
            </a:endParaRPr>
          </a:p>
        </p:txBody>
      </p:sp>
      <p:sp>
        <p:nvSpPr>
          <p:cNvPr id="7" name="Content Placeholder 6"/>
          <p:cNvSpPr>
            <a:spLocks noGrp="1"/>
          </p:cNvSpPr>
          <p:nvPr>
            <p:ph idx="1"/>
          </p:nvPr>
        </p:nvSpPr>
        <p:spPr>
          <a:xfrm>
            <a:off x="2697332" y="2216058"/>
            <a:ext cx="7467600" cy="4479924"/>
          </a:xfrm>
        </p:spPr>
        <p:txBody>
          <a:bodyPr>
            <a:normAutofit/>
          </a:bodyPr>
          <a:lstStyle/>
          <a:p>
            <a:pPr>
              <a:buFont typeface="Wingdings" panose="05000000000000000000" pitchFamily="2" charset="2"/>
              <a:buChar char="Ø"/>
            </a:pPr>
            <a:r>
              <a:rPr lang="en-US" dirty="0">
                <a:solidFill>
                  <a:schemeClr val="tx1">
                    <a:lumMod val="65000"/>
                    <a:lumOff val="35000"/>
                  </a:schemeClr>
                </a:solidFill>
              </a:rPr>
              <a:t>Lots of thing can get in the way of being assertive or asking for help. What are some of the stumbling blocks to being assertive? </a:t>
            </a:r>
            <a:endParaRPr lang="es-MX" dirty="0"/>
          </a:p>
        </p:txBody>
      </p:sp>
    </p:spTree>
    <p:extLst>
      <p:ext uri="{BB962C8B-B14F-4D97-AF65-F5344CB8AC3E}">
        <p14:creationId xmlns:p14="http://schemas.microsoft.com/office/powerpoint/2010/main" val="139425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67811" y="1058092"/>
            <a:ext cx="3722914" cy="270401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4"/>
          <p:cNvSpPr/>
          <p:nvPr/>
        </p:nvSpPr>
        <p:spPr>
          <a:xfrm>
            <a:off x="6737146" y="1320799"/>
            <a:ext cx="3431012" cy="270401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a:p>
            <a:pPr algn="ctr"/>
            <a:r>
              <a:rPr lang="en-US" dirty="0">
                <a:solidFill>
                  <a:schemeClr val="tx1">
                    <a:lumMod val="85000"/>
                    <a:lumOff val="15000"/>
                  </a:schemeClr>
                </a:solidFill>
              </a:rPr>
              <a:t>“Asking for help brings up feelings of </a:t>
            </a:r>
            <a:r>
              <a:rPr lang="en-US" b="1" dirty="0">
                <a:solidFill>
                  <a:schemeClr val="tx1">
                    <a:lumMod val="85000"/>
                    <a:lumOff val="15000"/>
                  </a:schemeClr>
                </a:solidFill>
              </a:rPr>
              <a:t>failure.</a:t>
            </a:r>
            <a:r>
              <a:rPr lang="en-US" dirty="0">
                <a:solidFill>
                  <a:schemeClr val="tx1">
                    <a:lumMod val="85000"/>
                    <a:lumOff val="15000"/>
                  </a:schemeClr>
                </a:solidFill>
              </a:rPr>
              <a:t>” </a:t>
            </a:r>
          </a:p>
          <a:p>
            <a:pPr algn="ctr"/>
            <a:r>
              <a:rPr lang="en-US" dirty="0">
                <a:solidFill>
                  <a:schemeClr val="tx1">
                    <a:lumMod val="85000"/>
                    <a:lumOff val="15000"/>
                  </a:schemeClr>
                </a:solidFill>
              </a:rPr>
              <a:t>“Asking for help brings up feelings of </a:t>
            </a:r>
            <a:r>
              <a:rPr lang="en-US" b="1" dirty="0">
                <a:solidFill>
                  <a:schemeClr val="tx1">
                    <a:lumMod val="85000"/>
                    <a:lumOff val="15000"/>
                  </a:schemeClr>
                </a:solidFill>
              </a:rPr>
              <a:t>failure.</a:t>
            </a:r>
            <a:r>
              <a:rPr lang="en-US" dirty="0">
                <a:solidFill>
                  <a:schemeClr val="tx1">
                    <a:lumMod val="85000"/>
                    <a:lumOff val="15000"/>
                  </a:schemeClr>
                </a:solidFill>
              </a:rPr>
              <a:t>” </a:t>
            </a:r>
          </a:p>
          <a:p>
            <a:pPr algn="ctr"/>
            <a:r>
              <a:rPr lang="en-US" i="1" dirty="0">
                <a:solidFill>
                  <a:schemeClr val="tx1">
                    <a:lumMod val="85000"/>
                    <a:lumOff val="15000"/>
                  </a:schemeClr>
                </a:solidFill>
              </a:rPr>
              <a:t>Tammy </a:t>
            </a:r>
            <a:endParaRPr lang="en-US" dirty="0">
              <a:solidFill>
                <a:schemeClr val="tx1">
                  <a:lumMod val="85000"/>
                  <a:lumOff val="15000"/>
                </a:schemeClr>
              </a:solidFill>
            </a:endParaRPr>
          </a:p>
        </p:txBody>
      </p:sp>
      <p:pic>
        <p:nvPicPr>
          <p:cNvPr id="7170"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9052" t="12373" r="8051" b="8089"/>
          <a:stretch>
            <a:fillRect/>
          </a:stretch>
        </p:blipFill>
        <p:spPr bwMode="auto">
          <a:xfrm>
            <a:off x="10561275" y="0"/>
            <a:ext cx="1541462" cy="33528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7" name="Picture 4" descr="Rose Petals 1"/>
          <p:cNvPicPr>
            <a:picLocks noChangeAspect="1" noChangeArrowheads="1"/>
          </p:cNvPicPr>
          <p:nvPr/>
        </p:nvPicPr>
        <p:blipFill>
          <a:blip r:embed="rId3">
            <a:extLst>
              <a:ext uri="{28A0092B-C50C-407E-A947-70E740481C1C}">
                <a14:useLocalDpi xmlns:a14="http://schemas.microsoft.com/office/drawing/2010/main" val="0"/>
              </a:ext>
            </a:extLst>
          </a:blip>
          <a:srcRect l="8051" t="8089" r="9052" b="12373"/>
          <a:stretch>
            <a:fillRect/>
          </a:stretch>
        </p:blipFill>
        <p:spPr bwMode="auto">
          <a:xfrm>
            <a:off x="505097"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1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3049B7-2674-488D-9E18-C1E9AB280086}" type="slidenum">
              <a:rPr lang="en-US" altLang="en-US" sz="1200">
                <a:solidFill>
                  <a:srgbClr val="898989"/>
                </a:solidFill>
              </a:rPr>
              <a:pPr>
                <a:spcBef>
                  <a:spcPct val="0"/>
                </a:spcBef>
                <a:buFontTx/>
                <a:buNone/>
              </a:pPr>
              <a:t>5</a:t>
            </a:fld>
            <a:endParaRPr lang="en-US" altLang="en-US" sz="1200" dirty="0">
              <a:solidFill>
                <a:srgbClr val="898989"/>
              </a:solidFill>
            </a:endParaRPr>
          </a:p>
        </p:txBody>
      </p:sp>
      <p:sp>
        <p:nvSpPr>
          <p:cNvPr id="6" name="Rectangle 5"/>
          <p:cNvSpPr/>
          <p:nvPr/>
        </p:nvSpPr>
        <p:spPr>
          <a:xfrm>
            <a:off x="1634083" y="1109128"/>
            <a:ext cx="2177143" cy="2616101"/>
          </a:xfrm>
          <a:prstGeom prst="rect">
            <a:avLst/>
          </a:prstGeom>
        </p:spPr>
        <p:txBody>
          <a:bodyPr wrap="square">
            <a:spAutoFit/>
          </a:bodyPr>
          <a:lstStyle/>
          <a:p>
            <a:pPr algn="ctr"/>
            <a:endParaRPr lang="en-US" sz="2000" b="0" i="0" u="none" strike="noStrike" baseline="0" dirty="0">
              <a:solidFill>
                <a:srgbClr val="000000"/>
              </a:solidFill>
              <a:latin typeface="Calibri" panose="020F0502020204030204" pitchFamily="34" charset="0"/>
            </a:endParaRPr>
          </a:p>
          <a:p>
            <a:pPr algn="ctr"/>
            <a:r>
              <a:rPr lang="en-US" dirty="0">
                <a:solidFill>
                  <a:srgbClr val="000000"/>
                </a:solidFill>
                <a:latin typeface="Calibri" panose="020F0502020204030204" pitchFamily="34" charset="0"/>
              </a:rPr>
              <a:t>“Our society has put women in a position to think that they must do it </a:t>
            </a:r>
            <a:r>
              <a:rPr lang="en-US" b="1" dirty="0">
                <a:solidFill>
                  <a:srgbClr val="000000"/>
                </a:solidFill>
                <a:latin typeface="Calibri" panose="020F0502020204030204" pitchFamily="34" charset="0"/>
              </a:rPr>
              <a:t>all</a:t>
            </a:r>
            <a:r>
              <a:rPr lang="en-US" dirty="0">
                <a:solidFill>
                  <a:srgbClr val="000000"/>
                </a:solidFill>
                <a:latin typeface="Calibri" panose="020F0502020204030204" pitchFamily="34" charset="0"/>
              </a:rPr>
              <a:t>. Supermoms, in reality, are few and far between.” </a:t>
            </a:r>
          </a:p>
          <a:p>
            <a:pPr algn="ctr"/>
            <a:r>
              <a:rPr lang="en-US" i="1" dirty="0">
                <a:solidFill>
                  <a:srgbClr val="000000"/>
                </a:solidFill>
                <a:latin typeface="Calibri" panose="020F0502020204030204" pitchFamily="34" charset="0"/>
              </a:rPr>
              <a:t>Carol </a:t>
            </a:r>
            <a:endParaRPr lang="en-US" dirty="0"/>
          </a:p>
        </p:txBody>
      </p:sp>
      <p:sp>
        <p:nvSpPr>
          <p:cNvPr id="7" name="Oval 6"/>
          <p:cNvSpPr/>
          <p:nvPr/>
        </p:nvSpPr>
        <p:spPr>
          <a:xfrm>
            <a:off x="3749040" y="3095897"/>
            <a:ext cx="584891"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466662" y="3762104"/>
            <a:ext cx="378822" cy="3396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688563" y="3645526"/>
            <a:ext cx="584891"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24826" y="4101738"/>
            <a:ext cx="326572" cy="2729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584683" y="168089"/>
            <a:ext cx="4768455" cy="1107996"/>
          </a:xfrm>
          <a:prstGeom prst="rect">
            <a:avLst/>
          </a:prstGeom>
        </p:spPr>
        <p:txBody>
          <a:bodyPr wrap="square">
            <a:spAutoFit/>
          </a:bodyPr>
          <a:lstStyle/>
          <a:p>
            <a:endParaRPr lang="en-US" sz="3000" b="0" i="0" u="none" strike="noStrike" baseline="0" dirty="0">
              <a:solidFill>
                <a:srgbClr val="000000"/>
              </a:solidFill>
              <a:latin typeface="Calibri" panose="020F0502020204030204" pitchFamily="34" charset="0"/>
            </a:endParaRPr>
          </a:p>
          <a:p>
            <a:pPr algn="ctr"/>
            <a:r>
              <a:rPr lang="en-US" sz="3600" b="1" dirty="0">
                <a:solidFill>
                  <a:schemeClr val="tx1">
                    <a:lumMod val="75000"/>
                    <a:lumOff val="25000"/>
                  </a:schemeClr>
                </a:solidFill>
                <a:latin typeface="Calibri" panose="020F0502020204030204" pitchFamily="34" charset="0"/>
              </a:rPr>
              <a:t>ASKING FOR HELP </a:t>
            </a:r>
            <a:endParaRPr lang="en-US" sz="3600" dirty="0">
              <a:solidFill>
                <a:schemeClr val="tx1">
                  <a:lumMod val="75000"/>
                  <a:lumOff val="25000"/>
                </a:schemeClr>
              </a:solidFill>
            </a:endParaRPr>
          </a:p>
        </p:txBody>
      </p:sp>
      <p:sp>
        <p:nvSpPr>
          <p:cNvPr id="11" name="Rectangle 10"/>
          <p:cNvSpPr/>
          <p:nvPr/>
        </p:nvSpPr>
        <p:spPr>
          <a:xfrm>
            <a:off x="8110105" y="4696820"/>
            <a:ext cx="3744190" cy="1415772"/>
          </a:xfrm>
          <a:prstGeom prst="rect">
            <a:avLst/>
          </a:prstGeom>
        </p:spPr>
        <p:txBody>
          <a:bodyPr wrap="square">
            <a:spAutoFit/>
          </a:bodyPr>
          <a:lstStyle/>
          <a:p>
            <a:endParaRPr lang="en-US" sz="1400" b="0" i="0" u="none" strike="noStrike" baseline="0" dirty="0">
              <a:solidFill>
                <a:srgbClr val="000000"/>
              </a:solidFill>
              <a:latin typeface="Perpetua Titling MT" panose="02020502060505020804" pitchFamily="18" charset="0"/>
            </a:endParaRPr>
          </a:p>
          <a:p>
            <a:r>
              <a:rPr lang="en-US" i="1" dirty="0">
                <a:solidFill>
                  <a:srgbClr val="000000"/>
                </a:solidFill>
              </a:rPr>
              <a:t>Asking for help is hard. There are many reasons why women don’t feel comfortable asking for or accepting help </a:t>
            </a:r>
            <a:endParaRPr lang="en-US" i="1" dirty="0"/>
          </a:p>
        </p:txBody>
      </p:sp>
      <p:pic>
        <p:nvPicPr>
          <p:cNvPr id="1026" name="Picture 2">
            <a:extLst>
              <a:ext uri="{FF2B5EF4-FFF2-40B4-BE49-F238E27FC236}">
                <a16:creationId xmlns:a16="http://schemas.microsoft.com/office/drawing/2014/main" id="{CACEA374-718F-4755-8115-0D1758C5B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808" y="4394927"/>
            <a:ext cx="3222907" cy="214398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9172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a:extLst>
              <a:ext uri="{FF2B5EF4-FFF2-40B4-BE49-F238E27FC236}">
                <a16:creationId xmlns:a16="http://schemas.microsoft.com/office/drawing/2014/main" id="{B15CC1B6-0EFB-44DF-A593-B911515702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1014"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A1E7A0F-F044-4B83-BA06-BBF18A748CCC}"/>
              </a:ext>
            </a:extLst>
          </p:cNvPr>
          <p:cNvSpPr>
            <a:spLocks noGrp="1"/>
          </p:cNvSpPr>
          <p:nvPr>
            <p:ph type="title"/>
          </p:nvPr>
        </p:nvSpPr>
        <p:spPr/>
        <p:txBody>
          <a:bodyPr/>
          <a:lstStyle/>
          <a:p>
            <a:pPr>
              <a:defRPr/>
            </a:pPr>
            <a:r>
              <a:rPr lang="en-US" dirty="0">
                <a:solidFill>
                  <a:schemeClr val="tx1">
                    <a:lumMod val="65000"/>
                    <a:lumOff val="35000"/>
                  </a:schemeClr>
                </a:solidFill>
              </a:rPr>
              <a:t>Asking for Help: Who, Me? Needy?</a:t>
            </a:r>
          </a:p>
        </p:txBody>
      </p:sp>
      <p:pic>
        <p:nvPicPr>
          <p:cNvPr id="140292" name="Picture 2">
            <a:extLst>
              <a:ext uri="{FF2B5EF4-FFF2-40B4-BE49-F238E27FC236}">
                <a16:creationId xmlns:a16="http://schemas.microsoft.com/office/drawing/2014/main" id="{2C75DE63-8BA7-4FB4-B470-316CCDAFF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6564"/>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4">
            <a:extLst>
              <a:ext uri="{FF2B5EF4-FFF2-40B4-BE49-F238E27FC236}">
                <a16:creationId xmlns:a16="http://schemas.microsoft.com/office/drawing/2014/main" id="{64916E08-0843-49BD-9078-CFCC239E05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6182" y="3608207"/>
            <a:ext cx="3249182" cy="30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AutoShape 2">
            <a:extLst>
              <a:ext uri="{FF2B5EF4-FFF2-40B4-BE49-F238E27FC236}">
                <a16:creationId xmlns:a16="http://schemas.microsoft.com/office/drawing/2014/main" id="{9F5020EF-9139-47B9-B72C-25A857AF4E34}"/>
              </a:ext>
            </a:extLst>
          </p:cNvPr>
          <p:cNvSpPr>
            <a:spLocks noChangeArrowheads="1"/>
          </p:cNvSpPr>
          <p:nvPr/>
        </p:nvSpPr>
        <p:spPr bwMode="auto">
          <a:xfrm rot="17838278">
            <a:off x="4999038" y="1631951"/>
            <a:ext cx="1995488" cy="1925637"/>
          </a:xfrm>
          <a:prstGeom prst="cloudCallout">
            <a:avLst>
              <a:gd name="adj1" fmla="val -47153"/>
              <a:gd name="adj2" fmla="val 100088"/>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eaVert"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latin typeface="Arial" panose="020B0604020202020204" pitchFamily="34" charset="0"/>
            </a:endParaRPr>
          </a:p>
        </p:txBody>
      </p:sp>
      <p:sp>
        <p:nvSpPr>
          <p:cNvPr id="140295" name="AutoShape 4">
            <a:extLst>
              <a:ext uri="{FF2B5EF4-FFF2-40B4-BE49-F238E27FC236}">
                <a16:creationId xmlns:a16="http://schemas.microsoft.com/office/drawing/2014/main" id="{37A95BA5-174B-4AFE-9D63-D45BD58F670A}"/>
              </a:ext>
            </a:extLst>
          </p:cNvPr>
          <p:cNvSpPr>
            <a:spLocks noChangeArrowheads="1"/>
          </p:cNvSpPr>
          <p:nvPr/>
        </p:nvSpPr>
        <p:spPr bwMode="auto">
          <a:xfrm rot="16200000">
            <a:off x="3150394" y="3094039"/>
            <a:ext cx="2895600" cy="2660650"/>
          </a:xfrm>
          <a:prstGeom prst="cloudCallout">
            <a:avLst>
              <a:gd name="adj1" fmla="val -5338"/>
              <a:gd name="adj2" fmla="val 110389"/>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eaVert"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latin typeface="Arial" panose="020B0604020202020204" pitchFamily="34" charset="0"/>
            </a:endParaRPr>
          </a:p>
        </p:txBody>
      </p:sp>
      <p:sp>
        <p:nvSpPr>
          <p:cNvPr id="9" name="TextBox 8">
            <a:extLst>
              <a:ext uri="{FF2B5EF4-FFF2-40B4-BE49-F238E27FC236}">
                <a16:creationId xmlns:a16="http://schemas.microsoft.com/office/drawing/2014/main" id="{59F5904E-50DA-4218-A842-B86305DE00EF}"/>
              </a:ext>
            </a:extLst>
          </p:cNvPr>
          <p:cNvSpPr txBox="1"/>
          <p:nvPr/>
        </p:nvSpPr>
        <p:spPr>
          <a:xfrm>
            <a:off x="5468938" y="1941513"/>
            <a:ext cx="919162" cy="1568450"/>
          </a:xfrm>
          <a:prstGeom prst="rect">
            <a:avLst/>
          </a:prstGeom>
          <a:noFill/>
        </p:spPr>
        <p:txBody>
          <a:bodyPr>
            <a:spAutoFit/>
          </a:bodyPr>
          <a:lstStyle/>
          <a:p>
            <a:pPr eaLnBrk="1" hangingPunct="1">
              <a:defRPr/>
            </a:pPr>
            <a:r>
              <a:rPr lang="en-US" dirty="0">
                <a:solidFill>
                  <a:schemeClr val="tx1">
                    <a:lumMod val="65000"/>
                    <a:lumOff val="35000"/>
                  </a:schemeClr>
                </a:solidFill>
                <a:cs typeface="Arial" charset="0"/>
              </a:rPr>
              <a:t>“</a:t>
            </a:r>
            <a:r>
              <a:rPr lang="en-US" sz="1200" dirty="0">
                <a:solidFill>
                  <a:schemeClr val="tx1">
                    <a:lumMod val="65000"/>
                    <a:lumOff val="35000"/>
                  </a:schemeClr>
                </a:solidFill>
                <a:cs typeface="Arial" charset="0"/>
              </a:rPr>
              <a:t>For the first time, I realized I needed </a:t>
            </a:r>
            <a:r>
              <a:rPr lang="en-US" sz="1200" b="1" dirty="0">
                <a:solidFill>
                  <a:schemeClr val="tx1">
                    <a:lumMod val="65000"/>
                    <a:lumOff val="35000"/>
                  </a:schemeClr>
                </a:solidFill>
                <a:cs typeface="Arial" charset="0"/>
              </a:rPr>
              <a:t>help</a:t>
            </a:r>
            <a:r>
              <a:rPr lang="en-US" sz="1200" dirty="0">
                <a:solidFill>
                  <a:schemeClr val="tx1">
                    <a:lumMod val="65000"/>
                    <a:lumOff val="35000"/>
                  </a:schemeClr>
                </a:solidFill>
                <a:cs typeface="Arial" charset="0"/>
              </a:rPr>
              <a:t>.” </a:t>
            </a:r>
          </a:p>
          <a:p>
            <a:pPr eaLnBrk="1" hangingPunct="1">
              <a:defRPr/>
            </a:pPr>
            <a:r>
              <a:rPr lang="en-US" sz="1200" i="1" dirty="0">
                <a:solidFill>
                  <a:schemeClr val="tx1">
                    <a:lumMod val="65000"/>
                    <a:lumOff val="35000"/>
                  </a:schemeClr>
                </a:solidFill>
                <a:cs typeface="Arial" charset="0"/>
              </a:rPr>
              <a:t>Laurie </a:t>
            </a:r>
            <a:endParaRPr lang="en-US" sz="1200" dirty="0">
              <a:solidFill>
                <a:schemeClr val="tx1">
                  <a:lumMod val="65000"/>
                  <a:lumOff val="35000"/>
                </a:schemeClr>
              </a:solidFill>
              <a:cs typeface="Arial" charset="0"/>
            </a:endParaRPr>
          </a:p>
          <a:p>
            <a:pPr eaLnBrk="1" hangingPunct="1">
              <a:defRPr/>
            </a:pPr>
            <a:r>
              <a:rPr lang="en-US" dirty="0">
                <a:solidFill>
                  <a:schemeClr val="tx1">
                    <a:lumMod val="65000"/>
                    <a:lumOff val="35000"/>
                  </a:schemeClr>
                </a:solidFill>
                <a:cs typeface="Arial" charset="0"/>
              </a:rPr>
              <a:t> </a:t>
            </a:r>
          </a:p>
        </p:txBody>
      </p:sp>
      <p:sp>
        <p:nvSpPr>
          <p:cNvPr id="10" name="TextBox 9">
            <a:extLst>
              <a:ext uri="{FF2B5EF4-FFF2-40B4-BE49-F238E27FC236}">
                <a16:creationId xmlns:a16="http://schemas.microsoft.com/office/drawing/2014/main" id="{E3119962-4956-41DE-A546-D26B808B5622}"/>
              </a:ext>
            </a:extLst>
          </p:cNvPr>
          <p:cNvSpPr txBox="1"/>
          <p:nvPr/>
        </p:nvSpPr>
        <p:spPr>
          <a:xfrm>
            <a:off x="3798887" y="3429000"/>
            <a:ext cx="1173163" cy="2400300"/>
          </a:xfrm>
          <a:prstGeom prst="rect">
            <a:avLst/>
          </a:prstGeom>
          <a:noFill/>
        </p:spPr>
        <p:txBody>
          <a:bodyPr>
            <a:spAutoFit/>
          </a:bodyPr>
          <a:lstStyle/>
          <a:p>
            <a:pPr eaLnBrk="1" hangingPunct="1">
              <a:defRPr/>
            </a:pPr>
            <a:r>
              <a:rPr lang="en-US" sz="1200" dirty="0">
                <a:solidFill>
                  <a:schemeClr val="tx1">
                    <a:lumMod val="65000"/>
                    <a:lumOff val="35000"/>
                  </a:schemeClr>
                </a:solidFill>
                <a:cs typeface="Arial" charset="0"/>
              </a:rPr>
              <a:t>“You never know what kind of reaction you will get. My mom said, ‘you just have to deal with it.’ This attitude just shuts people down.” </a:t>
            </a:r>
          </a:p>
          <a:p>
            <a:pPr eaLnBrk="1" hangingPunct="1">
              <a:defRPr/>
            </a:pPr>
            <a:r>
              <a:rPr lang="en-US" sz="1200" i="1" dirty="0">
                <a:solidFill>
                  <a:schemeClr val="tx1">
                    <a:lumMod val="65000"/>
                    <a:lumOff val="35000"/>
                  </a:schemeClr>
                </a:solidFill>
                <a:cs typeface="Arial" charset="0"/>
              </a:rPr>
              <a:t>Gaye </a:t>
            </a:r>
            <a:endParaRPr lang="en-US" sz="1200" dirty="0">
              <a:solidFill>
                <a:schemeClr val="tx1">
                  <a:lumMod val="65000"/>
                  <a:lumOff val="35000"/>
                </a:schemeClr>
              </a:solidFill>
              <a:cs typeface="Arial" charset="0"/>
            </a:endParaRPr>
          </a:p>
          <a:p>
            <a:pPr eaLnBrk="1" hangingPunct="1">
              <a:defRPr/>
            </a:pPr>
            <a:r>
              <a:rPr lang="en-US" dirty="0">
                <a:solidFill>
                  <a:schemeClr val="tx1">
                    <a:lumMod val="65000"/>
                    <a:lumOff val="35000"/>
                  </a:schemeClr>
                </a:solidFill>
                <a:cs typeface="Arial" charset="0"/>
              </a:rPr>
              <a:t> </a:t>
            </a:r>
          </a:p>
        </p:txBody>
      </p:sp>
      <p:sp>
        <p:nvSpPr>
          <p:cNvPr id="140298" name="Slide Number Placeholder 3">
            <a:extLst>
              <a:ext uri="{FF2B5EF4-FFF2-40B4-BE49-F238E27FC236}">
                <a16:creationId xmlns:a16="http://schemas.microsoft.com/office/drawing/2014/main" id="{F39560F4-799F-45D2-8A8D-AE74DBC76B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061F66-D9EF-41AD-82BC-449394B666DB}" type="slidenum">
              <a:rPr lang="en-US" altLang="en-US" sz="1200">
                <a:solidFill>
                  <a:srgbClr val="898989"/>
                </a:solidFill>
              </a:rPr>
              <a:pPr>
                <a:spcBef>
                  <a:spcPct val="0"/>
                </a:spcBef>
                <a:buFontTx/>
                <a:buNone/>
              </a:pPr>
              <a:t>6</a:t>
            </a:fld>
            <a:endParaRPr lang="en-US" altLang="en-US" sz="1200" dirty="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9052" t="12373" r="8051" b="8089"/>
          <a:stretch>
            <a:fillRect/>
          </a:stretch>
        </p:blipFill>
        <p:spPr bwMode="auto">
          <a:xfrm>
            <a:off x="10317482" y="69988"/>
            <a:ext cx="1541462" cy="33528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7" name="Picture 4" descr="Rose Petals 1"/>
          <p:cNvPicPr>
            <a:picLocks noChangeAspect="1" noChangeArrowheads="1"/>
          </p:cNvPicPr>
          <p:nvPr/>
        </p:nvPicPr>
        <p:blipFill>
          <a:blip r:embed="rId3">
            <a:extLst>
              <a:ext uri="{28A0092B-C50C-407E-A947-70E740481C1C}">
                <a14:useLocalDpi xmlns:a14="http://schemas.microsoft.com/office/drawing/2010/main" val="0"/>
              </a:ext>
            </a:extLst>
          </a:blip>
          <a:srcRect l="8051" t="8089" r="9052" b="12373"/>
          <a:stretch>
            <a:fillRect/>
          </a:stretch>
        </p:blipFill>
        <p:spPr bwMode="auto">
          <a:xfrm>
            <a:off x="687977" y="3233737"/>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1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3049B7-2674-488D-9E18-C1E9AB280086}" type="slidenum">
              <a:rPr lang="en-US" altLang="en-US" sz="1200">
                <a:solidFill>
                  <a:srgbClr val="898989"/>
                </a:solidFill>
              </a:rPr>
              <a:pPr>
                <a:spcBef>
                  <a:spcPct val="0"/>
                </a:spcBef>
                <a:buFontTx/>
                <a:buNone/>
              </a:pPr>
              <a:t>7</a:t>
            </a:fld>
            <a:endParaRPr lang="en-US" altLang="en-US" sz="1200" dirty="0">
              <a:solidFill>
                <a:srgbClr val="898989"/>
              </a:solidFill>
            </a:endParaRPr>
          </a:p>
        </p:txBody>
      </p:sp>
      <p:sp>
        <p:nvSpPr>
          <p:cNvPr id="2" name="Rectangle 1"/>
          <p:cNvSpPr/>
          <p:nvPr/>
        </p:nvSpPr>
        <p:spPr>
          <a:xfrm>
            <a:off x="2940187" y="438519"/>
            <a:ext cx="6096000" cy="769441"/>
          </a:xfrm>
          <a:prstGeom prst="rect">
            <a:avLst/>
          </a:prstGeom>
        </p:spPr>
        <p:txBody>
          <a:bodyPr>
            <a:spAutoFit/>
          </a:bodyPr>
          <a:lstStyle/>
          <a:p>
            <a:pPr algn="ctr"/>
            <a:r>
              <a:rPr lang="en-US" sz="4400" b="1" dirty="0">
                <a:solidFill>
                  <a:schemeClr val="tx1">
                    <a:lumMod val="75000"/>
                    <a:lumOff val="25000"/>
                  </a:schemeClr>
                </a:solidFill>
              </a:rPr>
              <a:t>Assertiveness Review</a:t>
            </a:r>
            <a:endParaRPr lang="en-US" sz="4400" dirty="0">
              <a:solidFill>
                <a:schemeClr val="tx1">
                  <a:lumMod val="75000"/>
                  <a:lumOff val="25000"/>
                </a:schemeClr>
              </a:solidFill>
            </a:endParaRPr>
          </a:p>
        </p:txBody>
      </p:sp>
      <p:sp>
        <p:nvSpPr>
          <p:cNvPr id="5" name="Rectangle 4"/>
          <p:cNvSpPr/>
          <p:nvPr/>
        </p:nvSpPr>
        <p:spPr>
          <a:xfrm>
            <a:off x="2940187" y="2143192"/>
            <a:ext cx="6096000" cy="461665"/>
          </a:xfrm>
          <a:prstGeom prst="rect">
            <a:avLst/>
          </a:prstGeom>
        </p:spPr>
        <p:txBody>
          <a:bodyPr>
            <a:spAutoFit/>
          </a:bodyPr>
          <a:lstStyle/>
          <a:p>
            <a:pPr algn="ctr"/>
            <a:r>
              <a:rPr lang="en-US" sz="2400" b="1" i="0" u="none" strike="noStrike" baseline="0" dirty="0">
                <a:solidFill>
                  <a:schemeClr val="tx1">
                    <a:lumMod val="75000"/>
                    <a:lumOff val="25000"/>
                  </a:schemeClr>
                </a:solidFill>
                <a:latin typeface="Calibri" panose="020F0502020204030204" pitchFamily="34" charset="0"/>
              </a:rPr>
              <a:t>Barriers To Assertiveness</a:t>
            </a:r>
            <a:endParaRPr lang="en-US" sz="2400" b="1" dirty="0">
              <a:solidFill>
                <a:schemeClr val="tx1">
                  <a:lumMod val="75000"/>
                  <a:lumOff val="25000"/>
                </a:schemeClr>
              </a:solidFill>
            </a:endParaRPr>
          </a:p>
        </p:txBody>
      </p:sp>
      <p:sp>
        <p:nvSpPr>
          <p:cNvPr id="6" name="Rectangle 5"/>
          <p:cNvSpPr/>
          <p:nvPr/>
        </p:nvSpPr>
        <p:spPr>
          <a:xfrm>
            <a:off x="2770370" y="5707915"/>
            <a:ext cx="6096000" cy="830997"/>
          </a:xfrm>
          <a:prstGeom prst="rect">
            <a:avLst/>
          </a:prstGeom>
        </p:spPr>
        <p:txBody>
          <a:bodyPr>
            <a:spAutoFit/>
          </a:bodyPr>
          <a:lstStyle/>
          <a:p>
            <a:pPr algn="ctr"/>
            <a:r>
              <a:rPr lang="en-US" sz="2400" dirty="0">
                <a:solidFill>
                  <a:schemeClr val="tx1">
                    <a:lumMod val="65000"/>
                    <a:lumOff val="35000"/>
                  </a:schemeClr>
                </a:solidFill>
              </a:rPr>
              <a:t>Importance of saying NO </a:t>
            </a:r>
          </a:p>
          <a:p>
            <a:pPr algn="ctr"/>
            <a:r>
              <a:rPr lang="en-US" sz="2400" b="1" i="0" u="none" strike="noStrike" baseline="0" dirty="0">
                <a:solidFill>
                  <a:schemeClr val="tx1">
                    <a:lumMod val="75000"/>
                    <a:lumOff val="25000"/>
                  </a:schemeClr>
                </a:solidFill>
                <a:latin typeface="Calibri" panose="020F0502020204030204" pitchFamily="34" charset="0"/>
              </a:rPr>
              <a:t> </a:t>
            </a:r>
          </a:p>
        </p:txBody>
      </p:sp>
      <p:pic>
        <p:nvPicPr>
          <p:cNvPr id="1026" name="Picture 2" descr="It's Ok To Say No – Just Say 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343" y="2681925"/>
            <a:ext cx="3904750" cy="293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1524000" y="3552826"/>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normAutofit/>
          </a:bodyPr>
          <a:lstStyle/>
          <a:p>
            <a:r>
              <a:rPr lang="en-US" dirty="0">
                <a:solidFill>
                  <a:schemeClr val="tx1">
                    <a:lumMod val="65000"/>
                    <a:lumOff val="35000"/>
                  </a:schemeClr>
                </a:solidFill>
              </a:rPr>
              <a:t>Session D</a:t>
            </a:r>
            <a:br>
              <a:rPr lang="en-US" dirty="0">
                <a:solidFill>
                  <a:schemeClr val="tx1">
                    <a:lumMod val="65000"/>
                    <a:lumOff val="35000"/>
                  </a:schemeClr>
                </a:solidFill>
              </a:rPr>
            </a:br>
            <a:r>
              <a:rPr lang="en-US" dirty="0">
                <a:solidFill>
                  <a:schemeClr val="tx1">
                    <a:lumMod val="65000"/>
                    <a:lumOff val="35000"/>
                  </a:schemeClr>
                </a:solidFill>
              </a:rPr>
              <a:t>Saying No</a:t>
            </a:r>
          </a:p>
        </p:txBody>
      </p:sp>
      <p:pic>
        <p:nvPicPr>
          <p:cNvPr id="5" name="Picture 4" descr="Rose Petals 1"/>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rot="10800000">
            <a:off x="9202493" y="1"/>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Content Placeholder 5"/>
          <p:cNvSpPr>
            <a:spLocks noGrp="1"/>
          </p:cNvSpPr>
          <p:nvPr>
            <p:ph idx="1"/>
          </p:nvPr>
        </p:nvSpPr>
        <p:spPr>
          <a:xfrm>
            <a:off x="2743200" y="1692276"/>
            <a:ext cx="7315200" cy="4419600"/>
          </a:xfrm>
        </p:spPr>
        <p:txBody>
          <a:bodyPr>
            <a:normAutofit/>
          </a:bodyPr>
          <a:lstStyle/>
          <a:p>
            <a:pPr>
              <a:buFont typeface="Wingdings" panose="05000000000000000000" pitchFamily="2" charset="2"/>
              <a:buChar char="Ø"/>
            </a:pPr>
            <a:r>
              <a:rPr lang="en-US" dirty="0">
                <a:solidFill>
                  <a:schemeClr val="tx1">
                    <a:lumMod val="65000"/>
                    <a:lumOff val="35000"/>
                  </a:schemeClr>
                </a:solidFill>
              </a:rPr>
              <a:t>Importance of saying no </a:t>
            </a:r>
          </a:p>
          <a:p>
            <a:pPr lvl="1">
              <a:buFont typeface="Wingdings" panose="05000000000000000000" pitchFamily="2" charset="2"/>
              <a:buChar char="§"/>
            </a:pPr>
            <a:r>
              <a:rPr lang="en-US" dirty="0">
                <a:solidFill>
                  <a:schemeClr val="tx1">
                    <a:lumMod val="65000"/>
                    <a:lumOff val="35000"/>
                  </a:schemeClr>
                </a:solidFill>
              </a:rPr>
              <a:t>Double load when baby is here, cannot do it all.</a:t>
            </a:r>
          </a:p>
          <a:p>
            <a:pPr lvl="1">
              <a:buFont typeface="Wingdings" panose="05000000000000000000" pitchFamily="2" charset="2"/>
              <a:buChar char="§"/>
            </a:pPr>
            <a:r>
              <a:rPr lang="en-US" dirty="0">
                <a:solidFill>
                  <a:schemeClr val="tx1">
                    <a:lumMod val="65000"/>
                    <a:lumOff val="35000"/>
                  </a:schemeClr>
                </a:solidFill>
              </a:rPr>
              <a:t>Need to say no to keep a balance in your life.</a:t>
            </a:r>
          </a:p>
          <a:p>
            <a:pPr lvl="1">
              <a:buFont typeface="Wingdings" panose="05000000000000000000" pitchFamily="2" charset="2"/>
              <a:buChar char="§"/>
            </a:pPr>
            <a:r>
              <a:rPr lang="en-US" dirty="0">
                <a:solidFill>
                  <a:schemeClr val="tx1">
                    <a:lumMod val="65000"/>
                    <a:lumOff val="35000"/>
                  </a:schemeClr>
                </a:solidFill>
              </a:rPr>
              <a:t>Have the right to say no</a:t>
            </a:r>
            <a:endParaRPr lang="en-US" sz="2800" dirty="0">
              <a:solidFill>
                <a:schemeClr val="tx1">
                  <a:lumMod val="65000"/>
                  <a:lumOff val="35000"/>
                </a:schemeClr>
              </a:solidFill>
            </a:endParaRPr>
          </a:p>
          <a:p>
            <a:pPr>
              <a:buFont typeface="Wingdings" panose="05000000000000000000" pitchFamily="2" charset="2"/>
              <a:buChar char="Ø"/>
            </a:pPr>
            <a:r>
              <a:rPr lang="en-US" dirty="0">
                <a:solidFill>
                  <a:schemeClr val="tx1">
                    <a:lumMod val="65000"/>
                    <a:lumOff val="35000"/>
                  </a:schemeClr>
                </a:solidFill>
              </a:rPr>
              <a:t>Strategies :</a:t>
            </a:r>
          </a:p>
          <a:p>
            <a:pPr lvl="1">
              <a:buFont typeface="Wingdings" panose="05000000000000000000" pitchFamily="2" charset="2"/>
              <a:buChar char="Ø"/>
            </a:pPr>
            <a:r>
              <a:rPr lang="en-US" dirty="0">
                <a:solidFill>
                  <a:schemeClr val="tx1">
                    <a:lumMod val="65000"/>
                    <a:lumOff val="35000"/>
                  </a:schemeClr>
                </a:solidFill>
              </a:rPr>
              <a:t>Delay an immediate response</a:t>
            </a:r>
          </a:p>
          <a:p>
            <a:pPr lvl="1">
              <a:buFont typeface="Wingdings" panose="05000000000000000000" pitchFamily="2" charset="2"/>
              <a:buChar char="Ø"/>
            </a:pPr>
            <a:r>
              <a:rPr lang="en-US" dirty="0">
                <a:solidFill>
                  <a:schemeClr val="tx1">
                    <a:lumMod val="65000"/>
                    <a:lumOff val="35000"/>
                  </a:schemeClr>
                </a:solidFill>
              </a:rPr>
              <a:t>A partial no that works for you</a:t>
            </a:r>
          </a:p>
          <a:p>
            <a:pPr>
              <a:buFont typeface="Wingdings" panose="05000000000000000000" pitchFamily="2" charset="2"/>
              <a:buChar char="Ø"/>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When would you have liked to say no but didn’t?</a:t>
            </a:r>
            <a:endParaRPr lang="es-MX" dirty="0"/>
          </a:p>
        </p:txBody>
      </p:sp>
    </p:spTree>
    <p:extLst>
      <p:ext uri="{BB962C8B-B14F-4D97-AF65-F5344CB8AC3E}">
        <p14:creationId xmlns:p14="http://schemas.microsoft.com/office/powerpoint/2010/main" val="224740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Content Placeholder 3">
            <a:extLst>
              <a:ext uri="{FF2B5EF4-FFF2-40B4-BE49-F238E27FC236}">
                <a16:creationId xmlns:a16="http://schemas.microsoft.com/office/drawing/2014/main" id="{801E300B-B239-42DC-91AE-5AD13904AB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02038"/>
            <a:ext cx="10874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Content Placeholder 3">
            <a:extLst>
              <a:ext uri="{FF2B5EF4-FFF2-40B4-BE49-F238E27FC236}">
                <a16:creationId xmlns:a16="http://schemas.microsoft.com/office/drawing/2014/main" id="{F1363201-1B80-4775-92D9-229A461DC4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0564"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59F91B3-CEA1-4A9C-9F4E-823975B7847B}"/>
              </a:ext>
            </a:extLst>
          </p:cNvPr>
          <p:cNvSpPr>
            <a:spLocks noGrp="1"/>
          </p:cNvSpPr>
          <p:nvPr>
            <p:ph type="title"/>
          </p:nvPr>
        </p:nvSpPr>
        <p:spPr/>
        <p:txBody>
          <a:bodyPr/>
          <a:lstStyle/>
          <a:p>
            <a:pPr>
              <a:defRPr/>
            </a:pPr>
            <a:r>
              <a:rPr lang="en-US" sz="4000" dirty="0">
                <a:solidFill>
                  <a:schemeClr val="tx1">
                    <a:lumMod val="65000"/>
                    <a:lumOff val="35000"/>
                  </a:schemeClr>
                </a:solidFill>
                <a:latin typeface="+mn-lt"/>
              </a:rPr>
              <a:t> Saying No</a:t>
            </a:r>
          </a:p>
        </p:txBody>
      </p:sp>
      <p:sp>
        <p:nvSpPr>
          <p:cNvPr id="5" name="Text Box 2">
            <a:extLst>
              <a:ext uri="{FF2B5EF4-FFF2-40B4-BE49-F238E27FC236}">
                <a16:creationId xmlns:a16="http://schemas.microsoft.com/office/drawing/2014/main" id="{6AE52536-BBE5-4A05-8EE3-0234BD96D67B}"/>
              </a:ext>
            </a:extLst>
          </p:cNvPr>
          <p:cNvSpPr txBox="1">
            <a:spLocks noChangeArrowheads="1"/>
          </p:cNvSpPr>
          <p:nvPr/>
        </p:nvSpPr>
        <p:spPr bwMode="auto">
          <a:xfrm>
            <a:off x="3166353" y="2019869"/>
            <a:ext cx="5540919" cy="5212781"/>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marL="285750" indent="-285750">
              <a:buFont typeface="Wingdings" panose="05000000000000000000" pitchFamily="2" charset="2"/>
              <a:buChar char="Ø"/>
              <a:defRPr/>
            </a:pPr>
            <a:r>
              <a:rPr lang="en-US" altLang="en-US" sz="2000" dirty="0">
                <a:latin typeface="Arial" panose="020B0604020202020204" pitchFamily="34" charset="0"/>
                <a:cs typeface="Arial" charset="0"/>
              </a:rPr>
              <a:t>Let’s take those situations where you would have liked to have said “No” and give you the opportunity to say “No” now using the strategies we have discussed today and last session.</a:t>
            </a:r>
          </a:p>
          <a:p>
            <a:pPr>
              <a:defRPr/>
            </a:pPr>
            <a:endParaRPr lang="en-US" altLang="en-US" sz="2000" dirty="0">
              <a:latin typeface="Arial" panose="020B0604020202020204" pitchFamily="34" charset="0"/>
              <a:cs typeface="Arial" charset="0"/>
            </a:endParaRPr>
          </a:p>
          <a:p>
            <a:pPr marL="285750" indent="-285750">
              <a:buFont typeface="Wingdings" panose="05000000000000000000" pitchFamily="2" charset="2"/>
              <a:buChar char="Ø"/>
              <a:defRPr/>
            </a:pPr>
            <a:endParaRPr lang="en-US" altLang="en-US" sz="2000" dirty="0">
              <a:latin typeface="Arial" panose="020B0604020202020204" pitchFamily="34" charset="0"/>
              <a:cs typeface="Arial" charset="0"/>
            </a:endParaRPr>
          </a:p>
          <a:p>
            <a:pPr marL="285750" indent="-285750">
              <a:buFont typeface="Wingdings" panose="05000000000000000000" pitchFamily="2" charset="2"/>
              <a:buChar char="Ø"/>
              <a:defRPr/>
            </a:pPr>
            <a:r>
              <a:rPr lang="en-US" altLang="en-US" sz="2000" dirty="0">
                <a:latin typeface="Arial" panose="020B0604020202020204" pitchFamily="34" charset="0"/>
                <a:cs typeface="Arial" charset="0"/>
              </a:rPr>
              <a:t>Let’s role play it!  </a:t>
            </a:r>
          </a:p>
          <a:p>
            <a:pPr>
              <a:defRPr/>
            </a:pPr>
            <a:endParaRPr lang="en-US" altLang="en-US" sz="2000" dirty="0">
              <a:latin typeface="Arial" panose="020B0604020202020204" pitchFamily="34" charset="0"/>
              <a:cs typeface="Arial" charset="0"/>
            </a:endParaRPr>
          </a:p>
          <a:p>
            <a:pPr>
              <a:defRPr/>
            </a:pPr>
            <a:endParaRPr lang="en-US" altLang="en-US" dirty="0">
              <a:latin typeface="Arial" panose="020B0604020202020204" pitchFamily="34" charset="0"/>
              <a:cs typeface="Arial" charset="0"/>
            </a:endParaRPr>
          </a:p>
          <a:p>
            <a:pPr>
              <a:defRPr/>
            </a:pPr>
            <a:endParaRPr lang="en-US" altLang="en-US" dirty="0">
              <a:latin typeface="Arial" panose="020B0604020202020204" pitchFamily="34" charset="0"/>
              <a:cs typeface="Arial" charset="0"/>
            </a:endParaRPr>
          </a:p>
        </p:txBody>
      </p:sp>
      <p:sp>
        <p:nvSpPr>
          <p:cNvPr id="113670" name="Slide Number Placeholder 3">
            <a:extLst>
              <a:ext uri="{FF2B5EF4-FFF2-40B4-BE49-F238E27FC236}">
                <a16:creationId xmlns:a16="http://schemas.microsoft.com/office/drawing/2014/main" id="{FCCA3BBB-2690-4AFC-80EF-0F90995318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A33A3F-5EE5-4850-88F9-206866EFAFD7}" type="slidenum">
              <a:rPr lang="en-US" altLang="en-US" sz="1200">
                <a:solidFill>
                  <a:srgbClr val="898989"/>
                </a:solidFill>
              </a:rPr>
              <a:pPr>
                <a:spcBef>
                  <a:spcPct val="0"/>
                </a:spcBef>
                <a:buFontTx/>
                <a:buNone/>
              </a:pPr>
              <a:t>9</a:t>
            </a:fld>
            <a:endParaRPr lang="en-US" altLang="en-US" sz="1200">
              <a:solidFill>
                <a:srgbClr val="898989"/>
              </a:solidFill>
            </a:endParaRPr>
          </a:p>
        </p:txBody>
      </p:sp>
    </p:spTree>
    <p:extLst>
      <p:ext uri="{BB962C8B-B14F-4D97-AF65-F5344CB8AC3E}">
        <p14:creationId xmlns:p14="http://schemas.microsoft.com/office/powerpoint/2010/main" val="224594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784</Words>
  <Application>Microsoft Office PowerPoint</Application>
  <PresentationFormat>Widescreen</PresentationFormat>
  <Paragraphs>131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MS Reference Sans Serif</vt:lpstr>
      <vt:lpstr>Perpetua Titling MT</vt:lpstr>
      <vt:lpstr>Wingdings</vt:lpstr>
      <vt:lpstr>Office Theme</vt:lpstr>
      <vt:lpstr>PowerPoint Presentation</vt:lpstr>
      <vt:lpstr>Session D Review</vt:lpstr>
      <vt:lpstr>PowerPoint Presentation</vt:lpstr>
      <vt:lpstr>Session D Barriers to Assertiveness</vt:lpstr>
      <vt:lpstr>PowerPoint Presentation</vt:lpstr>
      <vt:lpstr>Asking for Help: Who, Me? Needy?</vt:lpstr>
      <vt:lpstr>PowerPoint Presentation</vt:lpstr>
      <vt:lpstr>Session D Saying No</vt:lpstr>
      <vt:lpstr> Saying No</vt:lpstr>
      <vt:lpstr>PowerPoint Presentation</vt:lpstr>
      <vt:lpstr>Planning for the Future</vt:lpstr>
      <vt:lpstr>My Resources</vt:lpstr>
      <vt:lpstr>Rose Final Tips</vt:lpstr>
      <vt:lpstr>Rose Tips</vt:lpstr>
      <vt:lpstr>PowerPoint Presentation</vt:lpstr>
      <vt:lpstr>Wrap 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Berchie</dc:creator>
  <cp:lastModifiedBy>Miller, Raven</cp:lastModifiedBy>
  <cp:revision>21</cp:revision>
  <dcterms:created xsi:type="dcterms:W3CDTF">2020-06-14T19:13:18Z</dcterms:created>
  <dcterms:modified xsi:type="dcterms:W3CDTF">2021-07-23T13:15:49Z</dcterms:modified>
</cp:coreProperties>
</file>