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12" r:id="rId3"/>
    <p:sldId id="298" r:id="rId4"/>
    <p:sldId id="258" r:id="rId5"/>
    <p:sldId id="267" r:id="rId6"/>
    <p:sldId id="261" r:id="rId7"/>
    <p:sldId id="609" r:id="rId8"/>
    <p:sldId id="610" r:id="rId9"/>
    <p:sldId id="602" r:id="rId10"/>
    <p:sldId id="262" r:id="rId11"/>
    <p:sldId id="263" r:id="rId12"/>
    <p:sldId id="259" r:id="rId13"/>
    <p:sldId id="260" r:id="rId14"/>
    <p:sldId id="265" r:id="rId15"/>
    <p:sldId id="266" r:id="rId16"/>
    <p:sldId id="640" r:id="rId17"/>
    <p:sldId id="641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29190-B310-4419-B45C-87E6036212B0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36E45-8F7C-4B4A-80F9-7DC08FF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SKIP New Outline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7A346D-DDD1-4F5F-B3D1-B2A25F4F701F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6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960C6-B6FD-4FC9-9E37-F03FA8733C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60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6732-CCC8-4EBB-80C7-AA0BD1FB83D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D150-9A64-459B-8B04-1D3D4D584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1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6732-CCC8-4EBB-80C7-AA0BD1FB83D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D150-9A64-459B-8B04-1D3D4D584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9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6732-CCC8-4EBB-80C7-AA0BD1FB83D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D150-9A64-459B-8B04-1D3D4D584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9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6732-CCC8-4EBB-80C7-AA0BD1FB83D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D150-9A64-459B-8B04-1D3D4D584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2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6732-CCC8-4EBB-80C7-AA0BD1FB83D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D150-9A64-459B-8B04-1D3D4D584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1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6732-CCC8-4EBB-80C7-AA0BD1FB83D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D150-9A64-459B-8B04-1D3D4D584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5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6732-CCC8-4EBB-80C7-AA0BD1FB83D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D150-9A64-459B-8B04-1D3D4D584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0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6732-CCC8-4EBB-80C7-AA0BD1FB83D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D150-9A64-459B-8B04-1D3D4D584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5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6732-CCC8-4EBB-80C7-AA0BD1FB83D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D150-9A64-459B-8B04-1D3D4D584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0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6732-CCC8-4EBB-80C7-AA0BD1FB83D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D150-9A64-459B-8B04-1D3D4D584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9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6732-CCC8-4EBB-80C7-AA0BD1FB83D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D150-9A64-459B-8B04-1D3D4D584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1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26732-CCC8-4EBB-80C7-AA0BD1FB83D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BD150-9A64-459B-8B04-1D3D4D584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8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Rose Petal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1" t="12373" r="8051" b="19054"/>
          <a:stretch>
            <a:fillRect/>
          </a:stretch>
        </p:blipFill>
        <p:spPr bwMode="auto">
          <a:xfrm>
            <a:off x="1512887" y="26989"/>
            <a:ext cx="1292226" cy="296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123" name="Picture 7" descr="Rose Petals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2" t="18607" r="19621" b="20888"/>
          <a:stretch>
            <a:fillRect/>
          </a:stretch>
        </p:blipFill>
        <p:spPr bwMode="auto">
          <a:xfrm rot="21275126">
            <a:off x="3209925" y="3834935"/>
            <a:ext cx="1462088" cy="296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651EEF-AF0B-46A1-85C7-3D0D4F69FB3F}"/>
              </a:ext>
            </a:extLst>
          </p:cNvPr>
          <p:cNvSpPr txBox="1"/>
          <p:nvPr/>
        </p:nvSpPr>
        <p:spPr>
          <a:xfrm>
            <a:off x="1752600" y="228600"/>
            <a:ext cx="3733800" cy="185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19000"/>
              </a:lnSpc>
              <a:spcAft>
                <a:spcPts val="600"/>
              </a:spcAft>
              <a:defRPr/>
            </a:pPr>
            <a:r>
              <a:rPr lang="en-US" sz="2800" b="1" kern="1400" dirty="0">
                <a:solidFill>
                  <a:srgbClr val="594B19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MS Reference Sans Serif" panose="020B0604030504040204" pitchFamily="34" charset="0"/>
              </a:rPr>
              <a:t>REACH OUT STAY STRONG </a:t>
            </a:r>
            <a:br>
              <a:rPr lang="en-US" sz="2800" b="1" kern="1400" dirty="0">
                <a:solidFill>
                  <a:srgbClr val="594B19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MS Reference Sans Serif" panose="020B0604030504040204" pitchFamily="34" charset="0"/>
              </a:rPr>
            </a:br>
            <a:r>
              <a:rPr lang="en-US" sz="2800" b="1" kern="1400" dirty="0">
                <a:solidFill>
                  <a:srgbClr val="594B19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MS Reference Sans Serif" panose="020B0604030504040204" pitchFamily="34" charset="0"/>
              </a:rPr>
              <a:t>ESSENTIALS </a:t>
            </a:r>
            <a:endParaRPr lang="en-US" sz="2800" kern="1400" dirty="0">
              <a:solidFill>
                <a:srgbClr val="000000"/>
              </a:solidFill>
            </a:endParaRPr>
          </a:p>
          <a:p>
            <a:pPr>
              <a:lnSpc>
                <a:spcPct val="119000"/>
              </a:lnSpc>
              <a:spcAft>
                <a:spcPts val="600"/>
              </a:spcAft>
              <a:defRPr/>
            </a:pPr>
            <a:r>
              <a:rPr lang="en-US" sz="800" kern="1400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AEFA43-FBCF-4797-A3A8-4146BE10D4D7}"/>
              </a:ext>
            </a:extLst>
          </p:cNvPr>
          <p:cNvSpPr txBox="1"/>
          <p:nvPr/>
        </p:nvSpPr>
        <p:spPr>
          <a:xfrm>
            <a:off x="61913" y="6029906"/>
            <a:ext cx="5486400" cy="229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  <a:defRPr/>
            </a:pPr>
            <a:r>
              <a:rPr lang="en-US" sz="800" kern="1400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C1851C-BA41-4436-A7B1-0A464B74DC89}"/>
              </a:ext>
            </a:extLst>
          </p:cNvPr>
          <p:cNvSpPr txBox="1"/>
          <p:nvPr/>
        </p:nvSpPr>
        <p:spPr>
          <a:xfrm>
            <a:off x="1638300" y="2514601"/>
            <a:ext cx="3962400" cy="16342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19000"/>
              </a:lnSpc>
              <a:spcAft>
                <a:spcPts val="600"/>
              </a:spcAft>
              <a:defRPr/>
            </a:pPr>
            <a:r>
              <a:rPr lang="en-US" sz="7200" b="1" kern="1400" dirty="0">
                <a:ln w="9525" cap="rnd" cmpd="sng">
                  <a:solidFill>
                    <a:srgbClr val="FF87C3"/>
                  </a:solidFill>
                  <a:prstDash val="solid"/>
                  <a:bevel/>
                </a:ln>
                <a:solidFill>
                  <a:srgbClr val="FF9999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MS Reference Sans Serif" panose="020B0604030504040204" pitchFamily="34" charset="0"/>
              </a:rPr>
              <a:t>RO</a:t>
            </a:r>
            <a:r>
              <a:rPr lang="en-US" sz="7200" kern="1400" dirty="0">
                <a:ln w="9525" cap="rnd" cmpd="sng">
                  <a:solidFill>
                    <a:srgbClr val="FF87C3"/>
                  </a:solidFill>
                  <a:prstDash val="solid"/>
                  <a:bevel/>
                </a:ln>
                <a:solidFill>
                  <a:srgbClr val="FF9999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MS Reference Sans Serif" panose="020B0604030504040204" pitchFamily="34" charset="0"/>
              </a:rPr>
              <a:t>SE</a:t>
            </a:r>
            <a:endParaRPr lang="en-US" sz="7200" kern="1400" dirty="0">
              <a:solidFill>
                <a:srgbClr val="FF9999"/>
              </a:solidFill>
            </a:endParaRPr>
          </a:p>
          <a:p>
            <a:pPr>
              <a:lnSpc>
                <a:spcPct val="119000"/>
              </a:lnSpc>
              <a:spcAft>
                <a:spcPts val="600"/>
              </a:spcAft>
              <a:defRPr/>
            </a:pPr>
            <a:r>
              <a:rPr lang="en-US" sz="800" kern="1400" dirty="0">
                <a:solidFill>
                  <a:srgbClr val="000000"/>
                </a:solidFill>
              </a:rPr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E6EAF8-5C7E-4E9F-B9D6-83CB4D454C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76200"/>
            <a:ext cx="5178252" cy="65532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4930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>
            <a:off x="1524000" y="3552826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4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 rot="10800000">
            <a:off x="9199562" y="1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Interpersonal disputes</a:t>
            </a:r>
            <a:endParaRPr lang="es-MX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90800" y="1692277"/>
            <a:ext cx="7467600" cy="44957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Types of arguments that tend to take place within a relationship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(1)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“Give and take”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people are openly aware of differences, and are actively trying, even if unsuccessfully (talking but not fixing), to bring about changes.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(2)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Silently resentful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discussion has stopped, and resentment may continue to bubble.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(3)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Cannot be fixed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the relationship cannot be repaired, both parties are going there own way emotionally</a:t>
            </a:r>
          </a:p>
          <a:p>
            <a:endParaRPr lang="es-MX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14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>
            <a:off x="1524000" y="3552826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4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 rot="10800000">
            <a:off x="9199562" y="1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Assertiveness</a:t>
            </a:r>
            <a:endParaRPr lang="es-MX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38400" y="1600200"/>
            <a:ext cx="7543800" cy="4572000"/>
          </a:xfrm>
        </p:spPr>
        <p:txBody>
          <a:bodyPr/>
          <a:lstStyle/>
          <a:p>
            <a:pPr lvl="2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easy is it for you to ask for things?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well can you say no -Does it differ with different people?</a:t>
            </a:r>
          </a:p>
          <a:p>
            <a:pPr marL="914400" lvl="2" indent="0" algn="ctr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2" indent="0" algn="ctr">
              <a:buNone/>
            </a:pP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2" indent="0" algn="ctr">
              <a:buNone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assertiveness?</a:t>
            </a:r>
          </a:p>
          <a:p>
            <a:endParaRPr lang="es-MX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58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12373" r="8051" b="8089"/>
          <a:stretch>
            <a:fillRect/>
          </a:stretch>
        </p:blipFill>
        <p:spPr bwMode="auto">
          <a:xfrm>
            <a:off x="9126538" y="0"/>
            <a:ext cx="154146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177" name="Picture 4" descr="Rose Petal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>
            <a:off x="1524000" y="3552826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18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3049B7-2674-488D-9E18-C1E9AB28008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2438" y="1214735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Remember Your Rights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715" y="2353857"/>
            <a:ext cx="2996803" cy="1198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865" y="2394181"/>
            <a:ext cx="2671063" cy="9869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803" y="4088217"/>
            <a:ext cx="2801359" cy="10032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5E99FF-5907-4EAC-B9F5-3C3E036065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5732" y="3201747"/>
            <a:ext cx="4009735" cy="351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42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12373" r="8051" b="8089"/>
          <a:stretch>
            <a:fillRect/>
          </a:stretch>
        </p:blipFill>
        <p:spPr bwMode="auto">
          <a:xfrm>
            <a:off x="10317482" y="69988"/>
            <a:ext cx="154146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177" name="Picture 4" descr="Rose Petal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>
            <a:off x="687977" y="3233737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18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3049B7-2674-488D-9E18-C1E9AB28008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2438" y="1214735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Tips For Asking For Help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6415" y="2059582"/>
            <a:ext cx="6096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b="0" i="0" u="none" strike="noStrike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TIMING: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Choose a quiet time. Introduce the fact that you want to talk about something.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NONVERBAL BEHAVIOR: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Use an appropriate tone of voice, avoid threatening posture, make eye contact with the other person, face them directly.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SAY SOMETHING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POSITIVE: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Sandwich the negative between positives. Start with a positive and end with a positive.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 rot="15410693">
            <a:off x="8726463" y="2535952"/>
            <a:ext cx="2217615" cy="2960843"/>
            <a:chOff x="5221" y="1062"/>
            <a:chExt cx="2205" cy="2944"/>
          </a:xfrm>
          <a:solidFill>
            <a:schemeClr val="bg1"/>
          </a:solidFill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21" y="1062"/>
              <a:ext cx="2134" cy="29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" y="1062"/>
              <a:ext cx="2205" cy="29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0420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>
            <a:off x="225407" y="3144863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4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 rot="9596854">
            <a:off x="10024956" y="151567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1717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Assertiveness</a:t>
            </a:r>
            <a:endParaRPr lang="es-MX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007" y="1249333"/>
            <a:ext cx="3387690" cy="17862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56221" y="2684217"/>
            <a:ext cx="53400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0" i="0" u="none" strike="noStrike" baseline="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</a:rPr>
              <a:t>Take your </a:t>
            </a:r>
            <a:r>
              <a:rPr lang="en-US" b="1" dirty="0">
                <a:latin typeface="Calibri" panose="020F0502020204030204" pitchFamily="34" charset="0"/>
              </a:rPr>
              <a:t>time </a:t>
            </a:r>
            <a:r>
              <a:rPr lang="en-US" dirty="0">
                <a:latin typeface="Calibri" panose="020F0502020204030204" pitchFamily="34" charset="0"/>
              </a:rPr>
              <a:t>(when saying no, “Can I let you know tomorrow?”)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</a:rPr>
              <a:t>Openly state your </a:t>
            </a:r>
            <a:r>
              <a:rPr lang="en-US" b="1" dirty="0">
                <a:latin typeface="Calibri" panose="020F0502020204030204" pitchFamily="34" charset="0"/>
              </a:rPr>
              <a:t>own </a:t>
            </a:r>
            <a:r>
              <a:rPr lang="en-US" dirty="0">
                <a:latin typeface="Calibri" panose="020F0502020204030204" pitchFamily="34" charset="0"/>
              </a:rPr>
              <a:t>feelings, or changes you would like.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</a:rPr>
              <a:t>Avoid any attacks on the other person, any </a:t>
            </a:r>
            <a:r>
              <a:rPr lang="en-US" b="1" dirty="0">
                <a:latin typeface="Calibri" panose="020F0502020204030204" pitchFamily="34" charset="0"/>
              </a:rPr>
              <a:t>threats, </a:t>
            </a:r>
            <a:r>
              <a:rPr lang="en-US" dirty="0">
                <a:latin typeface="Calibri" panose="020F0502020204030204" pitchFamily="34" charset="0"/>
              </a:rPr>
              <a:t>or </a:t>
            </a:r>
            <a:r>
              <a:rPr lang="en-US" b="1" dirty="0">
                <a:latin typeface="Calibri" panose="020F0502020204030204" pitchFamily="34" charset="0"/>
              </a:rPr>
              <a:t>insulting statements </a:t>
            </a:r>
            <a:r>
              <a:rPr lang="en-US" dirty="0">
                <a:latin typeface="Calibri" panose="020F0502020204030204" pitchFamily="34" charset="0"/>
              </a:rPr>
              <a:t>about the other person.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Calibri" panose="020F0502020204030204" pitchFamily="34" charset="0"/>
              </a:rPr>
              <a:t>Avoid: </a:t>
            </a:r>
            <a:r>
              <a:rPr lang="en-US" dirty="0">
                <a:latin typeface="Calibri" panose="020F0502020204030204" pitchFamily="34" charset="0"/>
              </a:rPr>
              <a:t>“Never, should, and always.”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</a:rPr>
              <a:t>Deal with </a:t>
            </a:r>
            <a:r>
              <a:rPr lang="en-US" b="1" dirty="0">
                <a:latin typeface="Calibri" panose="020F0502020204030204" pitchFamily="34" charset="0"/>
              </a:rPr>
              <a:t>one issue </a:t>
            </a:r>
            <a:r>
              <a:rPr lang="en-US" dirty="0">
                <a:latin typeface="Calibri" panose="020F0502020204030204" pitchFamily="34" charset="0"/>
              </a:rPr>
              <a:t>at a time (in con-</a:t>
            </a:r>
            <a:r>
              <a:rPr lang="en-US" dirty="0" err="1">
                <a:latin typeface="Calibri" panose="020F0502020204030204" pitchFamily="34" charset="0"/>
              </a:rPr>
              <a:t>trast</a:t>
            </a:r>
            <a:r>
              <a:rPr lang="en-US" dirty="0">
                <a:latin typeface="Calibri" panose="020F0502020204030204" pitchFamily="34" charset="0"/>
              </a:rPr>
              <a:t> to “kitchen sinking”).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96222" y="3035552"/>
            <a:ext cx="52126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</a:rPr>
              <a:t>Criticize the </a:t>
            </a:r>
            <a:r>
              <a:rPr lang="en-US" b="1" dirty="0">
                <a:latin typeface="Calibri" panose="020F0502020204030204" pitchFamily="34" charset="0"/>
              </a:rPr>
              <a:t>behavior, </a:t>
            </a:r>
            <a:r>
              <a:rPr lang="en-US" dirty="0">
                <a:latin typeface="Calibri" panose="020F0502020204030204" pitchFamily="34" charset="0"/>
              </a:rPr>
              <a:t>not the person (say what you want them to do, not what you want them to be).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</a:rPr>
              <a:t>Ask them for what </a:t>
            </a:r>
            <a:r>
              <a:rPr lang="en-US" b="1" dirty="0">
                <a:latin typeface="Calibri" panose="020F0502020204030204" pitchFamily="34" charset="0"/>
              </a:rPr>
              <a:t>you </a:t>
            </a:r>
            <a:r>
              <a:rPr lang="en-US" dirty="0">
                <a:latin typeface="Calibri" panose="020F0502020204030204" pitchFamily="34" charset="0"/>
              </a:rPr>
              <a:t>want, (in contrast to telling them what they should do).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</a:rPr>
              <a:t>(“Thanks for being so understanding, I really appreciate it”).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</a:rPr>
              <a:t>Be willing to </a:t>
            </a:r>
            <a:r>
              <a:rPr lang="en-US" b="1" dirty="0">
                <a:latin typeface="Calibri" panose="020F0502020204030204" pitchFamily="34" charset="0"/>
              </a:rPr>
              <a:t>give to get</a:t>
            </a:r>
            <a:r>
              <a:rPr lang="en-US" dirty="0">
                <a:latin typeface="Calibri" panose="020F050202020403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</a:rPr>
              <a:t>Turn the table: Ask them, “what do </a:t>
            </a:r>
            <a:r>
              <a:rPr lang="en-US" b="1" dirty="0">
                <a:latin typeface="Calibri" panose="020F0502020204030204" pitchFamily="34" charset="0"/>
              </a:rPr>
              <a:t>you </a:t>
            </a:r>
            <a:r>
              <a:rPr lang="en-US" dirty="0">
                <a:latin typeface="Calibri" panose="020F0502020204030204" pitchFamily="34" charset="0"/>
              </a:rPr>
              <a:t>think we should do?”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599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>
            <a:off x="225407" y="3144863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4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 rot="10800000">
            <a:off x="10057691" y="171732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1717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Assertiveness</a:t>
            </a:r>
            <a:endParaRPr lang="es-MX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3845" y="1824319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DON’T RULES INCLUDE: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Judge or blame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Over-apologize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Put yourself down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Guess the other person’s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intentions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Mind-read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Expect people to know what you want them to do if you don’t tell them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Give a whole list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(“kitchen sinking”)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Beat around the bush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Tell the other person </a:t>
            </a:r>
            <a:endParaRPr lang="en-US" sz="2000" b="0" i="0" u="none" strike="noStrike" baseline="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855" y="1048701"/>
            <a:ext cx="1596123" cy="89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23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Content Placeholder 3">
            <a:extLst>
              <a:ext uri="{FF2B5EF4-FFF2-40B4-BE49-F238E27FC236}">
                <a16:creationId xmlns:a16="http://schemas.microsoft.com/office/drawing/2014/main" id="{801E300B-B239-42DC-91AE-5AD13904A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02038"/>
            <a:ext cx="1087438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7" name="Content Placeholder 3">
            <a:extLst>
              <a:ext uri="{FF2B5EF4-FFF2-40B4-BE49-F238E27FC236}">
                <a16:creationId xmlns:a16="http://schemas.microsoft.com/office/drawing/2014/main" id="{F1363201-1B80-4775-92D9-229A461DC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564" y="-63500"/>
            <a:ext cx="1087437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9F91B3-CEA1-4A9C-9F4E-823975B7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Making an Assertive Request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6AE52536-BBE5-4A05-8EE3-0234BD96D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389" y="1563689"/>
            <a:ext cx="446722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One change I will ask for this week</a:t>
            </a:r>
          </a:p>
          <a:p>
            <a:pPr>
              <a:defRPr/>
            </a:pPr>
            <a:endParaRPr lang="en-US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>
              <a:defRPr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_________________________________________________</a:t>
            </a:r>
          </a:p>
          <a:p>
            <a:pPr>
              <a:defRPr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_________________________________________________</a:t>
            </a:r>
          </a:p>
          <a:p>
            <a:pPr>
              <a:defRPr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_________________________________________________</a:t>
            </a:r>
          </a:p>
          <a:p>
            <a:pPr marL="342900" indent="-342900">
              <a:buFont typeface="+mj-lt"/>
              <a:buAutoNum type="arabicPeriod" startAt="2"/>
              <a:defRPr/>
            </a:pPr>
            <a:endParaRPr lang="en-US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marL="342900" indent="-342900">
              <a:buFont typeface="+mj-lt"/>
              <a:buAutoNum type="arabicPeriod" startAt="2"/>
              <a:defRPr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Because I want them to listen without feeling upset, I need to be careful to:</a:t>
            </a:r>
          </a:p>
          <a:p>
            <a:pPr>
              <a:defRPr/>
            </a:pPr>
            <a:endParaRPr lang="en-US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>
              <a:defRPr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________________________________________________</a:t>
            </a:r>
          </a:p>
          <a:p>
            <a:pPr>
              <a:defRPr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_________________________________________________</a:t>
            </a:r>
          </a:p>
          <a:p>
            <a:pPr>
              <a:defRPr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_________________________________________________</a:t>
            </a:r>
          </a:p>
          <a:p>
            <a:pPr>
              <a:defRPr/>
            </a:pPr>
            <a:endParaRPr lang="en-US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>
              <a:defRPr/>
            </a:pPr>
            <a:endParaRPr lang="en-US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marL="342900" indent="-342900">
              <a:buFont typeface="+mj-lt"/>
              <a:buAutoNum type="arabicPeriod" startAt="3"/>
              <a:defRPr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Date I will try this on:</a:t>
            </a:r>
          </a:p>
          <a:p>
            <a:pPr marL="342900" indent="-342900">
              <a:buFont typeface="+mj-lt"/>
              <a:buAutoNum type="arabicPeriod" startAt="3"/>
              <a:defRPr/>
            </a:pPr>
            <a:endParaRPr lang="en-US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>
              <a:defRPr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_________________________________________________</a:t>
            </a:r>
          </a:p>
          <a:p>
            <a:pPr>
              <a:defRPr/>
            </a:pPr>
            <a:endParaRPr lang="en-US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marL="342900" indent="-342900">
              <a:buFont typeface="+mj-lt"/>
              <a:buAutoNum type="arabicPeriod" startAt="4"/>
              <a:defRPr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Person with whom I will try this:</a:t>
            </a:r>
          </a:p>
          <a:p>
            <a:pPr marL="342900" indent="-342900">
              <a:buFont typeface="+mj-lt"/>
              <a:buAutoNum type="arabicPeriod" startAt="4"/>
              <a:defRPr/>
            </a:pPr>
            <a:endParaRPr lang="en-US" altLang="en-US" sz="1400" dirty="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_________________________________________________</a:t>
            </a: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113670" name="Slide Number Placeholder 3">
            <a:extLst>
              <a:ext uri="{FF2B5EF4-FFF2-40B4-BE49-F238E27FC236}">
                <a16:creationId xmlns:a16="http://schemas.microsoft.com/office/drawing/2014/main" id="{FCCA3BBB-2690-4AFC-80EF-0F9099531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A33A3F-5EE5-4850-88F9-206866EFAFD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Content Placeholder 3">
            <a:extLst>
              <a:ext uri="{FF2B5EF4-FFF2-40B4-BE49-F238E27FC236}">
                <a16:creationId xmlns:a16="http://schemas.microsoft.com/office/drawing/2014/main" id="{801E300B-B239-42DC-91AE-5AD13904A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02038"/>
            <a:ext cx="1087438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7" name="Content Placeholder 3">
            <a:extLst>
              <a:ext uri="{FF2B5EF4-FFF2-40B4-BE49-F238E27FC236}">
                <a16:creationId xmlns:a16="http://schemas.microsoft.com/office/drawing/2014/main" id="{F1363201-1B80-4775-92D9-229A461DC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564" y="-63500"/>
            <a:ext cx="1087437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9F91B3-CEA1-4A9C-9F4E-823975B7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Practice of Assertive Request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6AE52536-BBE5-4A05-8EE3-0234BD96D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353" y="2019869"/>
            <a:ext cx="5540919" cy="521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charset="0"/>
              </a:rPr>
              <a:t>Let us as a group help you with what you could say that would be assertive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latin typeface="Arial" panose="020B0604020202020204" pitchFamily="34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latin typeface="Arial" panose="020B0604020202020204" pitchFamily="34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charset="0"/>
              </a:rPr>
              <a:t>Remember what we have discussed today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latin typeface="Arial" panose="020B0604020202020204" pitchFamily="34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charset="0"/>
              </a:rPr>
              <a:t>You can write it down if helpful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latin typeface="Arial" panose="020B0604020202020204" pitchFamily="34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latin typeface="Arial" panose="020B0604020202020204" pitchFamily="34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en-US" sz="2000">
                <a:latin typeface="Arial" panose="020B0604020202020204" pitchFamily="34" charset="0"/>
                <a:cs typeface="Arial" charset="0"/>
              </a:rPr>
              <a:t>Let’s </a:t>
            </a:r>
            <a:r>
              <a:rPr lang="en-US" altLang="en-US" sz="2000" dirty="0">
                <a:latin typeface="Arial" panose="020B0604020202020204" pitchFamily="34" charset="0"/>
                <a:cs typeface="Arial" charset="0"/>
              </a:rPr>
              <a:t>role play!  </a:t>
            </a:r>
          </a:p>
          <a:p>
            <a:pPr>
              <a:defRPr/>
            </a:pPr>
            <a:endParaRPr lang="en-US" altLang="en-US" sz="2000" dirty="0">
              <a:latin typeface="Arial" panose="020B0604020202020204" pitchFamily="34" charset="0"/>
              <a:cs typeface="Arial" charset="0"/>
            </a:endParaRP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  <a:cs typeface="Arial" charset="0"/>
            </a:endParaRP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113670" name="Slide Number Placeholder 3">
            <a:extLst>
              <a:ext uri="{FF2B5EF4-FFF2-40B4-BE49-F238E27FC236}">
                <a16:creationId xmlns:a16="http://schemas.microsoft.com/office/drawing/2014/main" id="{FCCA3BBB-2690-4AFC-80EF-0F9099531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A33A3F-5EE5-4850-88F9-206866EFAFD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4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>
            <a:off x="1524000" y="3552826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4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 rot="10800000">
            <a:off x="9199562" y="11724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Session C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63130" y="1680554"/>
            <a:ext cx="7086600" cy="42211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Homework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 Handout on relationship evaluation and changes for two important relationships.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Practice making assertive requests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Commit to 3 pleasant activities and relaxation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Wrap up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Highlights of next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session on___ at____,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(trouble shoot any problems you had asking for help, negative communication, how to say no to a request, and how to plan for your future)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0469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se Petal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>
            <a:off x="1524000" y="3552826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4" descr="Rose Petal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 rot="10800000">
            <a:off x="9199562" y="1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Session C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Reviewing Homework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4600" y="1692276"/>
            <a:ext cx="7543800" cy="40989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Welcome and Check-in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Reviewing Homework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did the relaxation exercises go? How did you feel after?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pleasant activities did you do?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427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Session C </a:t>
            </a:r>
            <a:br>
              <a:rPr lang="en-US" sz="3200" dirty="0"/>
            </a:br>
            <a:r>
              <a:rPr lang="en-US" sz="3200" dirty="0"/>
              <a:t>Relationships and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Communicating with Loved Ones</a:t>
            </a:r>
          </a:p>
          <a:p>
            <a:r>
              <a:rPr lang="en-US" sz="4400" dirty="0"/>
              <a:t>Remembering your rights</a:t>
            </a:r>
          </a:p>
          <a:p>
            <a:r>
              <a:rPr lang="en-US" sz="4400" dirty="0"/>
              <a:t>Tips for asking others for help</a:t>
            </a:r>
          </a:p>
          <a:p>
            <a:r>
              <a:rPr lang="en-US" sz="4400" dirty="0"/>
              <a:t>Golden rules for being assertive</a:t>
            </a:r>
          </a:p>
        </p:txBody>
      </p:sp>
    </p:spTree>
    <p:extLst>
      <p:ext uri="{BB962C8B-B14F-4D97-AF65-F5344CB8AC3E}">
        <p14:creationId xmlns:p14="http://schemas.microsoft.com/office/powerpoint/2010/main" val="3064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12373" r="8051" b="8089"/>
          <a:stretch>
            <a:fillRect/>
          </a:stretch>
        </p:blipFill>
        <p:spPr bwMode="auto">
          <a:xfrm>
            <a:off x="9976338" y="200026"/>
            <a:ext cx="154146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177" name="Picture 4" descr="Rose Petal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>
            <a:off x="341068" y="3185883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18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3049B7-2674-488D-9E18-C1E9AB28008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2438" y="1214735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Relationships 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13482319" y="6701493"/>
            <a:ext cx="931734" cy="295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3200" y="2844311"/>
            <a:ext cx="4369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Evaluate important adult relationships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5C1614-98B3-4AF9-A573-EE6FD4E24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237" y="2224088"/>
            <a:ext cx="5033963" cy="314200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77188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12373" r="8051" b="8089"/>
          <a:stretch>
            <a:fillRect/>
          </a:stretch>
        </p:blipFill>
        <p:spPr bwMode="auto">
          <a:xfrm>
            <a:off x="9585326" y="365760"/>
            <a:ext cx="154146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177" name="Picture 4" descr="Rose Petal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>
            <a:off x="1524000" y="3552826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18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3049B7-2674-488D-9E18-C1E9AB280086}" type="slidenum">
              <a:rPr lang="en-US" altLang="en-US" sz="120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3551" y="1116261"/>
            <a:ext cx="91017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Maintaining Healthy Relationships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3506" y="2636203"/>
            <a:ext cx="5030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Evaluating relationships</a:t>
            </a:r>
          </a:p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Write down the name of someone important to you and ask yourself?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en-US" sz="20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satisfying is the relationship?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it supportive overall?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it Safe?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are problems dealt with?</a:t>
            </a:r>
          </a:p>
        </p:txBody>
      </p:sp>
    </p:spTree>
    <p:extLst>
      <p:ext uri="{BB962C8B-B14F-4D97-AF65-F5344CB8AC3E}">
        <p14:creationId xmlns:p14="http://schemas.microsoft.com/office/powerpoint/2010/main" val="259584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12373" r="8051" b="8089"/>
          <a:stretch>
            <a:fillRect/>
          </a:stretch>
        </p:blipFill>
        <p:spPr bwMode="auto">
          <a:xfrm>
            <a:off x="9982200" y="299085"/>
            <a:ext cx="154146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177" name="Picture 4" descr="Rose Petal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>
            <a:off x="971550" y="3051175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18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3049B7-2674-488D-9E18-C1E9AB280086}" type="slidenum">
              <a:rPr lang="en-US" altLang="en-US" sz="120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3551" y="1116261"/>
            <a:ext cx="91017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COMMUNICATING WITH LOVED ONES 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29354" y="2382798"/>
            <a:ext cx="6096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000" b="0" i="0" u="none" strike="noStrike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Choose one loved one you would like to improve your communication style with.</a:t>
            </a: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are your difficulties?</a:t>
            </a:r>
          </a:p>
          <a:p>
            <a:pPr marL="0"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concerns? </a:t>
            </a:r>
          </a:p>
          <a:p>
            <a:pPr marL="0"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are your needs at this time? </a:t>
            </a:r>
          </a:p>
          <a:p>
            <a:pPr marL="0"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are your goals for the relationship?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07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3414E-0D2C-48B7-B5D0-8B51C616D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1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Communicating with Loved Ones</a:t>
            </a:r>
          </a:p>
        </p:txBody>
      </p:sp>
      <p:pic>
        <p:nvPicPr>
          <p:cNvPr id="110595" name="Picture 2">
            <a:extLst>
              <a:ext uri="{FF2B5EF4-FFF2-40B4-BE49-F238E27FC236}">
                <a16:creationId xmlns:a16="http://schemas.microsoft.com/office/drawing/2014/main" id="{9C9D0669-1EC6-48B5-9A6C-1CD30E1C1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6564"/>
            <a:ext cx="1296988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3">
            <a:extLst>
              <a:ext uri="{FF2B5EF4-FFF2-40B4-BE49-F238E27FC236}">
                <a16:creationId xmlns:a16="http://schemas.microsoft.com/office/drawing/2014/main" id="{F6916638-234C-46B6-AF7D-CA3523D24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14" y="0"/>
            <a:ext cx="1296987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6C5BDD-CB7C-4D75-9BEF-1A6118A95FEB}"/>
              </a:ext>
            </a:extLst>
          </p:cNvPr>
          <p:cNvSpPr/>
          <p:nvPr/>
        </p:nvSpPr>
        <p:spPr>
          <a:xfrm>
            <a:off x="3649663" y="1566864"/>
            <a:ext cx="4572000" cy="1089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505"/>
              </a:lnSpc>
              <a:spcAft>
                <a:spcPts val="600"/>
              </a:spcAft>
              <a:defRPr/>
            </a:pPr>
            <a:r>
              <a:rPr lang="en-US" sz="1600" kern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 would like to change my communication style with: </a:t>
            </a:r>
          </a:p>
          <a:p>
            <a:pPr>
              <a:lnSpc>
                <a:spcPts val="2505"/>
              </a:lnSpc>
              <a:spcAft>
                <a:spcPts val="600"/>
              </a:spcAft>
              <a:defRPr/>
            </a:pPr>
            <a:r>
              <a:rPr lang="en-US" sz="1600" kern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___________________________________________</a:t>
            </a:r>
          </a:p>
          <a:p>
            <a:pPr>
              <a:lnSpc>
                <a:spcPct val="119000"/>
              </a:lnSpc>
              <a:spcAft>
                <a:spcPts val="600"/>
              </a:spcAft>
              <a:defRPr/>
            </a:pPr>
            <a:r>
              <a:rPr lang="en-US" sz="1100" kern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A6042-68AC-4FFA-9920-8CD40EB028C5}"/>
              </a:ext>
            </a:extLst>
          </p:cNvPr>
          <p:cNvSpPr txBox="1"/>
          <p:nvPr/>
        </p:nvSpPr>
        <p:spPr>
          <a:xfrm>
            <a:off x="3808413" y="2655889"/>
            <a:ext cx="4252912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1. How is your communication style going with this person? (-10 to 0, communication style is going extremely badly; 1 to 10, extremely well). </a:t>
            </a:r>
          </a:p>
          <a:p>
            <a:pPr eaLnBrk="1" hangingPunct="1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eaLnBrk="1" hangingPunct="1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-10 -9 -8 -7 -6 -5 -4 -3 -2 -1 0 1 2 3 4 5 6 7 8 9 10</a:t>
            </a:r>
          </a:p>
          <a:p>
            <a:pPr eaLnBrk="1" hangingPunct="1">
              <a:defRPr/>
            </a:pP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2. What are the two best things about how you communicate with this person?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What kinds of things does this person say or do that make you happy? What makes this person special to you?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   ________________________________________________________________________________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10599" name="Slide Number Placeholder 3">
            <a:extLst>
              <a:ext uri="{FF2B5EF4-FFF2-40B4-BE49-F238E27FC236}">
                <a16:creationId xmlns:a16="http://schemas.microsoft.com/office/drawing/2014/main" id="{E1D58BE8-F86B-4C17-AFF4-38BC4ACBF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AB63B6-0FB6-4BA1-A318-3BEAAF45A60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3">
            <a:extLst>
              <a:ext uri="{FF2B5EF4-FFF2-40B4-BE49-F238E27FC236}">
                <a16:creationId xmlns:a16="http://schemas.microsoft.com/office/drawing/2014/main" id="{8710BBA3-993B-4102-A8C9-A59EEDA65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14350"/>
            <a:ext cx="1296987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D8C09C-1159-4E66-ACB1-995A0A411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Communicating with loved ones</a:t>
            </a:r>
          </a:p>
        </p:txBody>
      </p:sp>
      <p:pic>
        <p:nvPicPr>
          <p:cNvPr id="111620" name="Picture 2">
            <a:extLst>
              <a:ext uri="{FF2B5EF4-FFF2-40B4-BE49-F238E27FC236}">
                <a16:creationId xmlns:a16="http://schemas.microsoft.com/office/drawing/2014/main" id="{A2F5193B-7C74-4AB9-9200-548AC3AC2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6564"/>
            <a:ext cx="1296988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91ABF0-5EE5-49B4-8FC1-B7B5B29F7A0B}"/>
              </a:ext>
            </a:extLst>
          </p:cNvPr>
          <p:cNvSpPr txBox="1"/>
          <p:nvPr/>
        </p:nvSpPr>
        <p:spPr>
          <a:xfrm>
            <a:off x="3352801" y="1676400"/>
            <a:ext cx="5561013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1. 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What are the two worst things about how you communicate with this person?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What kinds of things do they do that are hard on you? </a:t>
            </a:r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What kinds of things do they forget to do? Do you feel like you get enough time/attention/caring from this person?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just" eaLnBrk="1" hangingPunct="1"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___________________________________________________</a:t>
            </a:r>
          </a:p>
          <a:p>
            <a:pPr algn="just" eaLnBrk="1" hangingPunct="1"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 </a:t>
            </a:r>
          </a:p>
          <a:p>
            <a:pPr algn="just" eaLnBrk="1" hangingPunct="1"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2. Interpersonal goals: What kinds of changes or support would you like from this person, other than what he or she does now? </a:t>
            </a:r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It is ok to want a person to give more or less of something they already do. It is also ok to ask for support to mean that a person stops doing something that hurts someone’s feelings. If it is hard to identify kinds of support, sometimes it is helpful to think about what a person could possibly say or do that would be helpful.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____________________________________________________</a:t>
            </a:r>
            <a:endParaRPr lang="en-US" dirty="0">
              <a:cs typeface="Arial" charset="0"/>
            </a:endParaRPr>
          </a:p>
        </p:txBody>
      </p:sp>
      <p:sp>
        <p:nvSpPr>
          <p:cNvPr id="111622" name="Slide Number Placeholder 3">
            <a:extLst>
              <a:ext uri="{FF2B5EF4-FFF2-40B4-BE49-F238E27FC236}">
                <a16:creationId xmlns:a16="http://schemas.microsoft.com/office/drawing/2014/main" id="{C53789CF-A3B0-4F6F-BB5C-C5BAAE942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09A9DE-000C-4030-A8CA-D3F63CEB3370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3">
            <a:extLst>
              <a:ext uri="{FF2B5EF4-FFF2-40B4-BE49-F238E27FC236}">
                <a16:creationId xmlns:a16="http://schemas.microsoft.com/office/drawing/2014/main" id="{B8FA841A-567F-4F0F-8519-19BFA9DCB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1151">
            <a:off x="9827944" y="152645"/>
            <a:ext cx="1296987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B19B86-F68D-48F1-9EAB-23260B97D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Remember Your Rights</a:t>
            </a:r>
          </a:p>
        </p:txBody>
      </p:sp>
      <p:pic>
        <p:nvPicPr>
          <p:cNvPr id="102404" name="Picture 2">
            <a:extLst>
              <a:ext uri="{FF2B5EF4-FFF2-40B4-BE49-F238E27FC236}">
                <a16:creationId xmlns:a16="http://schemas.microsoft.com/office/drawing/2014/main" id="{4C18CAD5-A853-4054-B28A-5E22A5B7B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6855">
            <a:off x="857858" y="2880762"/>
            <a:ext cx="1296988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D9CD9D-CA1D-4F04-ADC3-5E1FE54A2B6E}"/>
              </a:ext>
            </a:extLst>
          </p:cNvPr>
          <p:cNvSpPr txBox="1"/>
          <p:nvPr/>
        </p:nvSpPr>
        <p:spPr>
          <a:xfrm>
            <a:off x="3451226" y="1600200"/>
            <a:ext cx="2797175" cy="5570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It is OK to want or need something from someone else.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 can insist on my rights and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still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be a good person.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 sometimes have a right to assert myself, even if I may inconvenience others.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 may want to please people I care about, but I don’t have time to please them all of the time.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The fact that I say no to someone does not make me a selfish 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person.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 can still feel good about 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myself, even though 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someone else is 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annoyed with me. </a:t>
            </a:r>
          </a:p>
          <a:p>
            <a:pPr eaLnBrk="1" hangingPunct="1">
              <a:defRPr/>
            </a:pPr>
            <a:r>
              <a:rPr lang="en-US" dirty="0">
                <a:cs typeface="Arial" charset="0"/>
              </a:rPr>
              <a:t> </a:t>
            </a:r>
          </a:p>
          <a:p>
            <a:pPr eaLnBrk="1" hangingPunct="1">
              <a:defRPr/>
            </a:pPr>
            <a:r>
              <a:rPr lang="en-US" dirty="0">
                <a:cs typeface="Arial" charset="0"/>
              </a:rPr>
              <a:t> </a:t>
            </a:r>
          </a:p>
        </p:txBody>
      </p:sp>
      <p:pic>
        <p:nvPicPr>
          <p:cNvPr id="102406" name="Picture 2">
            <a:extLst>
              <a:ext uri="{FF2B5EF4-FFF2-40B4-BE49-F238E27FC236}">
                <a16:creationId xmlns:a16="http://schemas.microsoft.com/office/drawing/2014/main" id="{11B6AD4D-0ABF-413C-BFE9-DD5183011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9" y="1690688"/>
            <a:ext cx="2238375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407" name="Picture 3">
            <a:extLst>
              <a:ext uri="{FF2B5EF4-FFF2-40B4-BE49-F238E27FC236}">
                <a16:creationId xmlns:a16="http://schemas.microsoft.com/office/drawing/2014/main" id="{96EF8333-B62E-44BD-AD89-86B92C020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1" y="3027363"/>
            <a:ext cx="2138363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408" name="Picture 4">
            <a:extLst>
              <a:ext uri="{FF2B5EF4-FFF2-40B4-BE49-F238E27FC236}">
                <a16:creationId xmlns:a16="http://schemas.microsoft.com/office/drawing/2014/main" id="{6CF9D619-0C0D-4D1D-A8D6-2723921A5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4154488"/>
            <a:ext cx="22669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2410" name="Slide Number Placeholder 3">
            <a:extLst>
              <a:ext uri="{FF2B5EF4-FFF2-40B4-BE49-F238E27FC236}">
                <a16:creationId xmlns:a16="http://schemas.microsoft.com/office/drawing/2014/main" id="{D1E64FB5-6DFC-4A67-B5F2-8782239AC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7B798F-5996-4D7D-B599-629D6842C38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1096</Words>
  <Application>Microsoft Office PowerPoint</Application>
  <PresentationFormat>Widescreen</PresentationFormat>
  <Paragraphs>169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MS Reference Sans Serif</vt:lpstr>
      <vt:lpstr>Wingdings</vt:lpstr>
      <vt:lpstr>Office Theme</vt:lpstr>
      <vt:lpstr>PowerPoint Presentation</vt:lpstr>
      <vt:lpstr>Session C Reviewing Homework</vt:lpstr>
      <vt:lpstr>Session C  Relationships and Communication</vt:lpstr>
      <vt:lpstr>PowerPoint Presentation</vt:lpstr>
      <vt:lpstr>PowerPoint Presentation</vt:lpstr>
      <vt:lpstr>PowerPoint Presentation</vt:lpstr>
      <vt:lpstr>Communicating with Loved Ones</vt:lpstr>
      <vt:lpstr>Communicating with loved ones</vt:lpstr>
      <vt:lpstr>Remember Your Rights</vt:lpstr>
      <vt:lpstr>Interpersonal disputes</vt:lpstr>
      <vt:lpstr>Assertiveness</vt:lpstr>
      <vt:lpstr>PowerPoint Presentation</vt:lpstr>
      <vt:lpstr>PowerPoint Presentation</vt:lpstr>
      <vt:lpstr>Assertiveness</vt:lpstr>
      <vt:lpstr>Assertiveness</vt:lpstr>
      <vt:lpstr>Making an Assertive Request</vt:lpstr>
      <vt:lpstr> Practice of Assertive Request</vt:lpstr>
      <vt:lpstr>Session C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Marilyn Berchie</dc:creator>
  <cp:lastModifiedBy>Miller, Raven</cp:lastModifiedBy>
  <cp:revision>21</cp:revision>
  <dcterms:created xsi:type="dcterms:W3CDTF">2020-06-13T19:02:45Z</dcterms:created>
  <dcterms:modified xsi:type="dcterms:W3CDTF">2021-07-23T13:14:58Z</dcterms:modified>
</cp:coreProperties>
</file>