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7" r:id="rId3"/>
    <p:sldId id="258" r:id="rId4"/>
    <p:sldId id="292" r:id="rId5"/>
    <p:sldId id="259" r:id="rId6"/>
    <p:sldId id="260" r:id="rId7"/>
    <p:sldId id="293" r:id="rId8"/>
    <p:sldId id="261" r:id="rId9"/>
    <p:sldId id="262" r:id="rId10"/>
    <p:sldId id="264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646D8-2055-4799-9072-3EF09D83AE2E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4680B-13C4-4C26-BC29-0CCE16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1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SKIP New Outline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7A346D-DDD1-4F5F-B3D1-B2A25F4F701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04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4D02-A721-41D7-8966-FCDFE008A06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05F3-F3B8-4263-BC81-4D88E8C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3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4D02-A721-41D7-8966-FCDFE008A06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05F3-F3B8-4263-BC81-4D88E8C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4D02-A721-41D7-8966-FCDFE008A06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05F3-F3B8-4263-BC81-4D88E8C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4D02-A721-41D7-8966-FCDFE008A06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05F3-F3B8-4263-BC81-4D88E8C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4D02-A721-41D7-8966-FCDFE008A06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05F3-F3B8-4263-BC81-4D88E8C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4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4D02-A721-41D7-8966-FCDFE008A06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05F3-F3B8-4263-BC81-4D88E8C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1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4D02-A721-41D7-8966-FCDFE008A06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05F3-F3B8-4263-BC81-4D88E8C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4D02-A721-41D7-8966-FCDFE008A06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05F3-F3B8-4263-BC81-4D88E8C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4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4D02-A721-41D7-8966-FCDFE008A06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05F3-F3B8-4263-BC81-4D88E8C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4D02-A721-41D7-8966-FCDFE008A06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05F3-F3B8-4263-BC81-4D88E8C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4D02-A721-41D7-8966-FCDFE008A06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05F3-F3B8-4263-BC81-4D88E8C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D4D02-A721-41D7-8966-FCDFE008A066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05F3-F3B8-4263-BC81-4D88E8C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1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1" t="12373" r="8051" b="19054"/>
          <a:stretch>
            <a:fillRect/>
          </a:stretch>
        </p:blipFill>
        <p:spPr bwMode="auto">
          <a:xfrm>
            <a:off x="1512887" y="26989"/>
            <a:ext cx="1292226" cy="296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123" name="Picture 7" descr="Rose Petals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18607" r="19621" b="20888"/>
          <a:stretch>
            <a:fillRect/>
          </a:stretch>
        </p:blipFill>
        <p:spPr bwMode="auto">
          <a:xfrm rot="21275126">
            <a:off x="3209925" y="3835400"/>
            <a:ext cx="1462088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651EEF-AF0B-46A1-85C7-3D0D4F69FB3F}"/>
              </a:ext>
            </a:extLst>
          </p:cNvPr>
          <p:cNvSpPr txBox="1"/>
          <p:nvPr/>
        </p:nvSpPr>
        <p:spPr>
          <a:xfrm>
            <a:off x="1752600" y="228600"/>
            <a:ext cx="3733800" cy="185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2800" b="1" kern="1400" dirty="0">
                <a:solidFill>
                  <a:srgbClr val="594B19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MS Reference Sans Serif" panose="020B0604030504040204" pitchFamily="34" charset="0"/>
              </a:rPr>
              <a:t>REACH OUT STAY STRONG </a:t>
            </a:r>
            <a:br>
              <a:rPr lang="en-US" sz="2800" b="1" kern="1400" dirty="0">
                <a:solidFill>
                  <a:srgbClr val="594B19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MS Reference Sans Serif" panose="020B0604030504040204" pitchFamily="34" charset="0"/>
              </a:rPr>
            </a:br>
            <a:r>
              <a:rPr lang="en-US" sz="2800" b="1" kern="1400" dirty="0">
                <a:solidFill>
                  <a:srgbClr val="594B19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MS Reference Sans Serif" panose="020B0604030504040204" pitchFamily="34" charset="0"/>
              </a:rPr>
              <a:t>ESSENTIALS </a:t>
            </a:r>
            <a:endParaRPr lang="en-US" sz="2800" kern="1400" dirty="0">
              <a:solidFill>
                <a:srgbClr val="000000"/>
              </a:solidFill>
            </a:endParaRPr>
          </a:p>
          <a:p>
            <a:pPr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800" kern="1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EFA43-FBCF-4797-A3A8-4146BE10D4D7}"/>
              </a:ext>
            </a:extLst>
          </p:cNvPr>
          <p:cNvSpPr txBox="1"/>
          <p:nvPr/>
        </p:nvSpPr>
        <p:spPr>
          <a:xfrm>
            <a:off x="61913" y="6182598"/>
            <a:ext cx="5424487" cy="229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800" kern="1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1851C-BA41-4436-A7B1-0A464B74DC89}"/>
              </a:ext>
            </a:extLst>
          </p:cNvPr>
          <p:cNvSpPr txBox="1"/>
          <p:nvPr/>
        </p:nvSpPr>
        <p:spPr>
          <a:xfrm>
            <a:off x="1638300" y="2514601"/>
            <a:ext cx="3962400" cy="16342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7200" b="1" kern="1400" dirty="0">
                <a:ln w="9525" cap="rnd" cmpd="sng">
                  <a:solidFill>
                    <a:srgbClr val="FF87C3"/>
                  </a:solidFill>
                  <a:prstDash val="solid"/>
                  <a:bevel/>
                </a:ln>
                <a:solidFill>
                  <a:srgbClr val="FF9999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MS Reference Sans Serif" panose="020B0604030504040204" pitchFamily="34" charset="0"/>
              </a:rPr>
              <a:t>RO</a:t>
            </a:r>
            <a:r>
              <a:rPr lang="en-US" sz="7200" kern="1400" dirty="0">
                <a:ln w="9525" cap="rnd" cmpd="sng">
                  <a:solidFill>
                    <a:srgbClr val="FF87C3"/>
                  </a:solidFill>
                  <a:prstDash val="solid"/>
                  <a:bevel/>
                </a:ln>
                <a:solidFill>
                  <a:srgbClr val="FF9999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MS Reference Sans Serif" panose="020B0604030504040204" pitchFamily="34" charset="0"/>
              </a:rPr>
              <a:t>SE</a:t>
            </a:r>
            <a:endParaRPr lang="en-US" sz="7200" kern="1400" dirty="0">
              <a:solidFill>
                <a:srgbClr val="FF9999"/>
              </a:solidFill>
            </a:endParaRPr>
          </a:p>
          <a:p>
            <a:pPr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800" kern="1400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6EAF8-5C7E-4E9F-B9D6-83CB4D454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6200"/>
            <a:ext cx="5178252" cy="6553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0B4002-45D8-4104-A745-007BEDCAF5A1}"/>
              </a:ext>
            </a:extLst>
          </p:cNvPr>
          <p:cNvSpPr txBox="1"/>
          <p:nvPr/>
        </p:nvSpPr>
        <p:spPr>
          <a:xfrm>
            <a:off x="114300" y="5953240"/>
            <a:ext cx="5486400" cy="229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  <a:defRPr/>
            </a:pPr>
            <a:r>
              <a:rPr lang="en-US" sz="800" kern="1400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4660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6" y="267998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latin typeface="+mn-lt"/>
              </a:rPr>
              <a:t>My Resources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341312" y="3206750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4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373" r="8051" b="8089"/>
          <a:stretch>
            <a:fillRect/>
          </a:stretch>
        </p:blipFill>
        <p:spPr bwMode="auto">
          <a:xfrm>
            <a:off x="9527382" y="500063"/>
            <a:ext cx="15414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ED842301-29A1-4E67-8C84-B77DE8911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798" y="1288549"/>
            <a:ext cx="2665413" cy="360363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DOMESTIC VIOLENCE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66389F9-9F92-4330-80D6-8CB2AAFF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37" y="1285780"/>
            <a:ext cx="2667000" cy="360363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MENTAL HEALTH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0C8AE7E-33BF-4768-9D99-C27CC84D8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870" y="1736490"/>
            <a:ext cx="2627313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371659C-5119-424F-BCED-78198FA9B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024" y="1736490"/>
            <a:ext cx="2627313" cy="138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3046983-D134-425E-BBBA-456122E6F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800" y="3206643"/>
            <a:ext cx="2665413" cy="360362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PARENTING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40FEC933-F3B9-4D00-989E-C80329602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849" y="3852863"/>
            <a:ext cx="2627313" cy="8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</a:rPr>
              <a:t>________________________________________________________________________________________________________________________________________________________________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8EDA932A-52F3-4DA0-80A1-C5D9A6BF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900" y="5513941"/>
            <a:ext cx="2627313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</a:rPr>
              <a:t>________________________________________________________________________________________________________________________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27C5D3B-928D-412E-9224-9F6BF139A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181" y="3206643"/>
            <a:ext cx="2667000" cy="360362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LEGAL SERVICES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1FB350A-ACE7-4C17-B1B0-B95F6C17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749" y="4902779"/>
            <a:ext cx="2665413" cy="360362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SUICIDE PREVENTION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75D3ADFC-D89B-4A7D-B8E8-D784D9F11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84" y="3852863"/>
            <a:ext cx="2627312" cy="66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</a:rPr>
              <a:t>________________________________________________________________________________________________________________________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6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524000" y="3552826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9199562" y="1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Wrap–up </a:t>
            </a:r>
            <a:endParaRPr lang="es-MX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62200" y="1219200"/>
            <a:ext cx="7848600" cy="5715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Having a baby is a major life event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demands and new skills will be needed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Postpartum women deserve positive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is important so you do not get depressed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session _______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Preview of next session: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ways to decrease stress in your life once the baby is here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talk about supportive people in your life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722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ROSE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Session A: Education on Postpartum Depression</a:t>
            </a:r>
          </a:p>
          <a:p>
            <a:r>
              <a:rPr lang="en-US" dirty="0"/>
              <a:t>Session B: Being a Mother</a:t>
            </a:r>
          </a:p>
          <a:p>
            <a:r>
              <a:rPr lang="en-US" dirty="0"/>
              <a:t>Session C: Relationships and Communication</a:t>
            </a:r>
          </a:p>
          <a:p>
            <a:r>
              <a:rPr lang="en-US" dirty="0"/>
              <a:t>Session D: Planning for the Future</a:t>
            </a:r>
          </a:p>
          <a:p>
            <a:r>
              <a:rPr lang="en-US" dirty="0"/>
              <a:t>Session E: Phone visit after the birth of your baby</a:t>
            </a:r>
          </a:p>
          <a:p>
            <a:r>
              <a:rPr lang="en-US" dirty="0"/>
              <a:t>Free, will write a note that you attended</a:t>
            </a:r>
          </a:p>
        </p:txBody>
      </p:sp>
    </p:spTree>
    <p:extLst>
      <p:ext uri="{BB962C8B-B14F-4D97-AF65-F5344CB8AC3E}">
        <p14:creationId xmlns:p14="http://schemas.microsoft.com/office/powerpoint/2010/main" val="330736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373" r="8051" b="8089"/>
          <a:stretch>
            <a:fillRect/>
          </a:stretch>
        </p:blipFill>
        <p:spPr bwMode="auto">
          <a:xfrm>
            <a:off x="9982200" y="76200"/>
            <a:ext cx="15414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7" name="Picture 4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466931" y="3233737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F2E2E6-2451-435A-AB72-173CBE4E061C}"/>
              </a:ext>
            </a:extLst>
          </p:cNvPr>
          <p:cNvSpPr txBox="1"/>
          <p:nvPr/>
        </p:nvSpPr>
        <p:spPr>
          <a:xfrm>
            <a:off x="2847976" y="655639"/>
            <a:ext cx="63484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What is Motherhood?</a:t>
            </a:r>
            <a:endParaRPr lang="en-US" sz="32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71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049B7-2674-488D-9E18-C1E9AB28008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AutoShape 2" descr="EXPECTATION VS REALITY FOR NEW &amp; EXPECTING MOMS - YouTub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A person holding a baby&#10;&#10;Description automatically generated">
            <a:extLst>
              <a:ext uri="{FF2B5EF4-FFF2-40B4-BE49-F238E27FC236}">
                <a16:creationId xmlns:a16="http://schemas.microsoft.com/office/drawing/2014/main" id="{4F90BE18-964D-462C-B759-B5E0008E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58" y="2012944"/>
            <a:ext cx="3556614" cy="28352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052CF9-34DB-4AC6-9325-BD05FFFD9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797" y="1994647"/>
            <a:ext cx="3673957" cy="28687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874F5A-B456-4A24-9F46-B3C96AAE766F}"/>
              </a:ext>
            </a:extLst>
          </p:cNvPr>
          <p:cNvSpPr txBox="1"/>
          <p:nvPr/>
        </p:nvSpPr>
        <p:spPr>
          <a:xfrm>
            <a:off x="4254954" y="513338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Expectations vs. Reality</a:t>
            </a:r>
          </a:p>
        </p:txBody>
      </p:sp>
    </p:spTree>
    <p:extLst>
      <p:ext uri="{BB962C8B-B14F-4D97-AF65-F5344CB8AC3E}">
        <p14:creationId xmlns:p14="http://schemas.microsoft.com/office/powerpoint/2010/main" val="88905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6F3D-AE50-4472-ADF4-38CC272F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381000"/>
            <a:ext cx="8210551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Common Complaints From New Moms</a:t>
            </a:r>
          </a:p>
        </p:txBody>
      </p:sp>
      <p:pic>
        <p:nvPicPr>
          <p:cNvPr id="6553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84564"/>
            <a:ext cx="1087438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2" y="-63500"/>
            <a:ext cx="476249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543F3BD2-5B90-4689-8921-949955EF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239" y="1647825"/>
            <a:ext cx="4073525" cy="1354138"/>
          </a:xfrm>
          <a:prstGeom prst="rect">
            <a:avLst/>
          </a:prstGeom>
          <a:noFill/>
          <a:ln w="25400" algn="ctr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The new demands, challenges and pressures of </a:t>
            </a: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motherhood can leave you feeling overwhelmed. </a:t>
            </a:r>
            <a:b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Here are some common complaints of new moms: 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B5EAFBC-D492-4C0D-8BDA-457CC3E67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1" y="3140076"/>
            <a:ext cx="192881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200"/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am irritable</a:t>
            </a:r>
          </a:p>
          <a:p>
            <a:pPr>
              <a:buSzPts val="1200"/>
              <a:defRPr/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buSzPts val="1200"/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can’t sleep</a:t>
            </a:r>
          </a:p>
          <a:p>
            <a:pPr>
              <a:buSzPts val="1200"/>
              <a:defRPr/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buSzPts val="1200"/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feel so nervous</a:t>
            </a:r>
          </a:p>
          <a:p>
            <a:pPr>
              <a:buSzPts val="1200"/>
              <a:defRPr/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buSzPts val="1200"/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feel so guilty</a:t>
            </a:r>
          </a:p>
          <a:p>
            <a:pPr>
              <a:buSzPts val="1200"/>
              <a:defRPr/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buSzPts val="1200"/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feel so tired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35399DE-E667-4B0F-8CAF-39F5A605C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764" y="3016250"/>
            <a:ext cx="1749425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200"/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can’ t feel anything</a:t>
            </a:r>
          </a:p>
          <a:p>
            <a:pPr>
              <a:buSzPts val="1200"/>
              <a:defRPr/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buSzPts val="1200"/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have no interest in </a:t>
            </a:r>
            <a:b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normal activities</a:t>
            </a:r>
          </a:p>
          <a:p>
            <a:pPr marL="342900" indent="-342900">
              <a:buSzPts val="12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buSzPts val="1200"/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can’t get going</a:t>
            </a:r>
          </a:p>
          <a:p>
            <a:pPr marL="342900" indent="-342900">
              <a:buSzPts val="12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>
              <a:buSzPts val="1200"/>
              <a:defRPr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 can’t stop eating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2B577A37-DB07-4E0A-AC6D-0C218A7AE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98" y="4353658"/>
            <a:ext cx="2781898" cy="222104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88900" algn="ctr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676550-40E1-4376-942B-3BAA9F89737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9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373" r="8051" b="8089"/>
          <a:stretch>
            <a:fillRect/>
          </a:stretch>
        </p:blipFill>
        <p:spPr bwMode="auto">
          <a:xfrm>
            <a:off x="9126538" y="0"/>
            <a:ext cx="15414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7" name="Picture 4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524000" y="3552826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F2E2E6-2451-435A-AB72-173CBE4E061C}"/>
              </a:ext>
            </a:extLst>
          </p:cNvPr>
          <p:cNvSpPr txBox="1"/>
          <p:nvPr/>
        </p:nvSpPr>
        <p:spPr>
          <a:xfrm>
            <a:off x="2847976" y="655639"/>
            <a:ext cx="63484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Baby Blues </a:t>
            </a:r>
          </a:p>
        </p:txBody>
      </p:sp>
      <p:sp>
        <p:nvSpPr>
          <p:cNvPr id="71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049B7-2674-488D-9E18-C1E9AB28008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544094" y="1437736"/>
            <a:ext cx="45148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sz="1600" dirty="0"/>
          </a:p>
          <a:p>
            <a:pPr>
              <a:buNone/>
            </a:pPr>
            <a:r>
              <a:rPr lang="en-US" sz="1600" dirty="0"/>
              <a:t>30-80% of women experience Baby Blues </a:t>
            </a:r>
          </a:p>
          <a:p>
            <a:pPr>
              <a:buNone/>
            </a:pPr>
            <a:r>
              <a:rPr lang="en-US" sz="1600" dirty="0"/>
              <a:t>It usually occurs 2-5 days after delivery and usually goes away after about two weeks </a:t>
            </a:r>
          </a:p>
          <a:p>
            <a:endParaRPr lang="en-US" sz="1600" dirty="0"/>
          </a:p>
          <a:p>
            <a:pPr>
              <a:buNone/>
            </a:pPr>
            <a:r>
              <a:rPr lang="en-US" sz="1600" dirty="0"/>
              <a:t>Symptoms:</a:t>
            </a:r>
          </a:p>
          <a:p>
            <a:pPr>
              <a:buNone/>
            </a:pPr>
            <a:r>
              <a:rPr lang="en-US" sz="1600" dirty="0"/>
              <a:t>• Crying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• Mood swings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• Exhaustion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• Tension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• Anxiety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• Restlessness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246" y="2741221"/>
            <a:ext cx="2765319" cy="37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8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373" r="8051" b="8089"/>
          <a:stretch>
            <a:fillRect/>
          </a:stretch>
        </p:blipFill>
        <p:spPr bwMode="auto">
          <a:xfrm>
            <a:off x="9126538" y="0"/>
            <a:ext cx="15414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2107010" y="948026"/>
            <a:ext cx="7389019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Sleep problems (example: you cannot return to sleep after feeding the baby) </a:t>
            </a:r>
          </a:p>
          <a:p>
            <a:pPr>
              <a:buNone/>
            </a:pPr>
            <a:r>
              <a:rPr lang="en-US" sz="1800" dirty="0"/>
              <a:t>• Eating problems-eating too much or too little </a:t>
            </a:r>
          </a:p>
          <a:p>
            <a:pPr>
              <a:buNone/>
            </a:pPr>
            <a:r>
              <a:rPr lang="en-US" sz="1800" dirty="0"/>
              <a:t>• Anxiety and worry </a:t>
            </a:r>
          </a:p>
          <a:p>
            <a:pPr>
              <a:buNone/>
            </a:pPr>
            <a:r>
              <a:rPr lang="en-US" sz="1800" dirty="0"/>
              <a:t>• Avoiding people, avoiding contact with the baby, wanting to be on your own </a:t>
            </a:r>
          </a:p>
          <a:p>
            <a:pPr>
              <a:buNone/>
            </a:pPr>
            <a:r>
              <a:rPr lang="en-US" sz="1800" dirty="0"/>
              <a:t>• No energy </a:t>
            </a:r>
          </a:p>
          <a:p>
            <a:pPr>
              <a:buNone/>
            </a:pPr>
            <a:r>
              <a:rPr lang="en-US" sz="1800" dirty="0"/>
              <a:t>• Death wish, suicidal thoughts </a:t>
            </a:r>
          </a:p>
          <a:p>
            <a:pPr>
              <a:buNone/>
            </a:pPr>
            <a:r>
              <a:rPr lang="en-US" sz="1800" dirty="0"/>
              <a:t>• Difficulty having positive feelings towards the baby </a:t>
            </a:r>
          </a:p>
          <a:p>
            <a:pPr>
              <a:buNone/>
            </a:pPr>
            <a:r>
              <a:rPr lang="en-US" sz="1800" dirty="0"/>
              <a:t>• Difficulty making decisions </a:t>
            </a:r>
          </a:p>
          <a:p>
            <a:pPr>
              <a:buNone/>
            </a:pPr>
            <a:r>
              <a:rPr lang="en-US" sz="1800" dirty="0"/>
              <a:t>• Mania-feeling speedy, being excitable and irritable, talking fast, and having less need for sleep </a:t>
            </a:r>
          </a:p>
          <a:p>
            <a:pPr>
              <a:buNone/>
            </a:pPr>
            <a:r>
              <a:rPr lang="en-US" sz="1800" dirty="0"/>
              <a:t>• Panic attacks </a:t>
            </a:r>
          </a:p>
          <a:p>
            <a:pPr>
              <a:buNone/>
            </a:pPr>
            <a:r>
              <a:rPr lang="en-US" sz="1800" dirty="0"/>
              <a:t>• Fears for the baby, fantasies about harming or killing the baby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b="1" dirty="0"/>
              <a:t>If you ever feel that you might hurt yourself, your baby or anyone else, please talk to your healthcare provider or call 911 </a:t>
            </a:r>
            <a:endParaRPr lang="en-US" altLang="en-US" sz="1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177" name="Picture 4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638572" y="3456750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F2E2E6-2451-435A-AB72-173CBE4E061C}"/>
              </a:ext>
            </a:extLst>
          </p:cNvPr>
          <p:cNvSpPr txBox="1"/>
          <p:nvPr/>
        </p:nvSpPr>
        <p:spPr>
          <a:xfrm>
            <a:off x="2847976" y="655639"/>
            <a:ext cx="63484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Postpartum Depression</a:t>
            </a:r>
            <a:endParaRPr lang="en-US" sz="32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71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049B7-2674-488D-9E18-C1E9AB28008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3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524000" y="3552826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 rot="10800000">
            <a:off x="9199562" y="1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A </a:t>
            </a:r>
            <a:b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Postpartum Depression (PPD)</a:t>
            </a:r>
            <a:endParaRPr lang="es-MX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67000" y="1692276"/>
            <a:ext cx="73914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10-15% of new mothers show symptoms of PPD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means one in seven women will experience PPD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women who are on public assistance or struggle financially it is about one in three will experience PPD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Women who have had previous episode/s of depression are more likely to experience depression after childbirth. Those women who have had postpartum depression are more likely to experience it again.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323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373" r="8051" b="8089"/>
          <a:stretch>
            <a:fillRect/>
          </a:stretch>
        </p:blipFill>
        <p:spPr bwMode="auto">
          <a:xfrm>
            <a:off x="9126538" y="0"/>
            <a:ext cx="15414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7" name="Picture 4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1524000" y="3552826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1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049B7-2674-488D-9E18-C1E9AB28008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2438" y="83820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You 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not 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</a:rPr>
              <a:t>alone </a:t>
            </a:r>
          </a:p>
          <a:p>
            <a:pPr algn="ctr"/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You 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not 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</a:rPr>
              <a:t>to blame </a:t>
            </a:r>
          </a:p>
          <a:p>
            <a:pPr algn="ctr"/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</a:p>
          <a:p>
            <a:pPr algn="ctr"/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You CAN 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</a:rPr>
              <a:t>feel better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880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se Peta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373" r="8051" b="8089"/>
          <a:stretch>
            <a:fillRect/>
          </a:stretch>
        </p:blipFill>
        <p:spPr bwMode="auto">
          <a:xfrm>
            <a:off x="10269538" y="0"/>
            <a:ext cx="154146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7" name="Picture 4" descr="Rose Petal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8089" r="9052" b="12373"/>
          <a:stretch>
            <a:fillRect/>
          </a:stretch>
        </p:blipFill>
        <p:spPr bwMode="auto">
          <a:xfrm>
            <a:off x="530224" y="3416300"/>
            <a:ext cx="1468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F2E2E6-2451-435A-AB72-173CBE4E061C}"/>
              </a:ext>
            </a:extLst>
          </p:cNvPr>
          <p:cNvSpPr txBox="1"/>
          <p:nvPr/>
        </p:nvSpPr>
        <p:spPr>
          <a:xfrm>
            <a:off x="2847976" y="655639"/>
            <a:ext cx="63484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You Are</a:t>
            </a:r>
            <a:r>
              <a:rPr lang="en-US" sz="3200" b="1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Not Alone, Help is Available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049B7-2674-488D-9E18-C1E9AB28008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700" y="1093371"/>
            <a:ext cx="480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6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1600" b="0" i="0" u="none" strike="noStrike" baseline="0" dirty="0">
                <a:latin typeface="Calibri" panose="020F0502020204030204" pitchFamily="34" charset="0"/>
              </a:rPr>
              <a:t>The key is reaching out for support when you need it. </a:t>
            </a:r>
          </a:p>
          <a:p>
            <a:endParaRPr lang="en-US" sz="16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1600" b="1" i="0" u="none" strike="noStrike" baseline="0" dirty="0">
                <a:latin typeface="Calibri" panose="020F0502020204030204" pitchFamily="34" charset="0"/>
              </a:rPr>
              <a:t>1. LEAN ON FAMILY AND FRIENDS </a:t>
            </a:r>
            <a:r>
              <a:rPr lang="en-US" sz="1600" dirty="0">
                <a:latin typeface="Calibri" panose="020F0502020204030204" pitchFamily="34" charset="0"/>
              </a:rPr>
              <a:t>A few hours of weekly childcare can give you a much needed break.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Sharing feelings openly allows family &amp; friends to provide support. 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</a:rPr>
              <a:t>2. TALK TO A HEALTH CARE PROFESSIONAL 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Doctors will know what options are available to you for assistance and will be familiar with perinatal depression. 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b="1" i="0" u="none" strike="noStrike" baseline="0" dirty="0">
                <a:latin typeface="Calibri" panose="020F0502020204030204" pitchFamily="34" charset="0"/>
              </a:rPr>
              <a:t>3. FIND A SUPPORT GROUP </a:t>
            </a:r>
            <a:endParaRPr lang="en-US" sz="16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There are women in your community suffering in similar situations; sharing your feelings with a group of women experiencing the same thing can be helpful.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Talk to your health care provider about how to join a group. </a:t>
            </a: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1300" y="2966691"/>
            <a:ext cx="4762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latin typeface="Calibri" panose="020F0502020204030204" pitchFamily="34" charset="0"/>
              </a:rPr>
              <a:t>4. TALK TO A MENTAL HEALTH CARE PROFESSIONAL </a:t>
            </a:r>
            <a:endParaRPr lang="en-US" sz="16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Mental health care professionals can give you a safe place to express your feelings and will be useful in assisting with man-</a:t>
            </a:r>
            <a:r>
              <a:rPr lang="en-US" sz="1600" dirty="0" err="1">
                <a:latin typeface="Calibri" panose="020F0502020204030204" pitchFamily="34" charset="0"/>
              </a:rPr>
              <a:t>agement</a:t>
            </a:r>
            <a:r>
              <a:rPr lang="en-US" sz="1600" dirty="0">
                <a:latin typeface="Calibri" panose="020F0502020204030204" pitchFamily="34" charset="0"/>
              </a:rPr>
              <a:t> of your symptoms. 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b="1" i="0" u="none" strike="noStrike" baseline="0" dirty="0">
                <a:latin typeface="Calibri" panose="020F0502020204030204" pitchFamily="34" charset="0"/>
              </a:rPr>
              <a:t>5. FOCUS ON WELLNESS </a:t>
            </a:r>
            <a:endParaRPr lang="en-US" sz="16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Eat a healthy variety of colorful foods, healthy snacks, and avoid alcohol use.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Exercise, invite friends to go on walks, try a new activity, take time to stretch muscles.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2071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686</Words>
  <Application>Microsoft Office PowerPoint</Application>
  <PresentationFormat>Widescreen</PresentationFormat>
  <Paragraphs>127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MS Reference Sans Serif</vt:lpstr>
      <vt:lpstr>Wingdings</vt:lpstr>
      <vt:lpstr>Office Theme</vt:lpstr>
      <vt:lpstr>PowerPoint Presentation</vt:lpstr>
      <vt:lpstr>About the ROSE PROGRAM</vt:lpstr>
      <vt:lpstr>PowerPoint Presentation</vt:lpstr>
      <vt:lpstr>Common Complaints From New Moms</vt:lpstr>
      <vt:lpstr>PowerPoint Presentation</vt:lpstr>
      <vt:lpstr>PowerPoint Presentation</vt:lpstr>
      <vt:lpstr>Session A  Postpartum Depression (PPD)</vt:lpstr>
      <vt:lpstr>PowerPoint Presentation</vt:lpstr>
      <vt:lpstr>PowerPoint Presentation</vt:lpstr>
      <vt:lpstr>My Resources </vt:lpstr>
      <vt:lpstr>Wrap–up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Berchie</dc:creator>
  <cp:lastModifiedBy>Miller, Raven</cp:lastModifiedBy>
  <cp:revision>16</cp:revision>
  <dcterms:created xsi:type="dcterms:W3CDTF">2020-06-07T16:52:18Z</dcterms:created>
  <dcterms:modified xsi:type="dcterms:W3CDTF">2021-07-21T21:04:52Z</dcterms:modified>
</cp:coreProperties>
</file>