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543" r:id="rId2"/>
    <p:sldId id="485" r:id="rId3"/>
    <p:sldId id="469" r:id="rId4"/>
    <p:sldId id="592" r:id="rId5"/>
    <p:sldId id="593" r:id="rId6"/>
    <p:sldId id="606" r:id="rId7"/>
    <p:sldId id="607" r:id="rId8"/>
    <p:sldId id="594" r:id="rId9"/>
    <p:sldId id="595" r:id="rId10"/>
    <p:sldId id="596" r:id="rId11"/>
    <p:sldId id="486" r:id="rId12"/>
    <p:sldId id="608" r:id="rId13"/>
    <p:sldId id="646" r:id="rId14"/>
    <p:sldId id="597" r:id="rId15"/>
    <p:sldId id="644" r:id="rId16"/>
    <p:sldId id="645" r:id="rId17"/>
    <p:sldId id="650" r:id="rId18"/>
    <p:sldId id="64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CCAA24-F438-419F-BEC3-3759527CEB9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55B7983-00D4-4A40-A33D-A88389B970E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2C02E0A-F2E2-4EC4-A1CB-BDE93615CCAF}"/>
              </a:ext>
            </a:extLst>
          </p:cNvPr>
          <p:cNvSpPr>
            <a:spLocks noGrp="1"/>
          </p:cNvSpPr>
          <p:nvPr>
            <p:ph type="sldNum" sz="quarter" idx="12"/>
          </p:nvPr>
        </p:nvSpPr>
        <p:spPr/>
        <p:txBody>
          <a:bodyPr/>
          <a:lstStyle>
            <a:lvl1pPr>
              <a:defRPr/>
            </a:lvl1pPr>
          </a:lstStyle>
          <a:p>
            <a:pPr>
              <a:defRPr/>
            </a:pPr>
            <a:fld id="{9A44BEE6-ECFA-47C2-93DD-26EC7E1FA910}" type="slidenum">
              <a:rPr lang="en-US" altLang="en-US"/>
              <a:pPr>
                <a:defRPr/>
              </a:pPr>
              <a:t>‹#›</a:t>
            </a:fld>
            <a:endParaRPr lang="en-US" altLang="en-US"/>
          </a:p>
        </p:txBody>
      </p:sp>
    </p:spTree>
    <p:extLst>
      <p:ext uri="{BB962C8B-B14F-4D97-AF65-F5344CB8AC3E}">
        <p14:creationId xmlns:p14="http://schemas.microsoft.com/office/powerpoint/2010/main" val="376425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59CC1-5221-4AC8-8689-68CC64F91A2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606BDF5-403F-47B1-950D-DA1D2A2CFE4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5AF646A-333E-4262-AA15-F89A342D0DBE}"/>
              </a:ext>
            </a:extLst>
          </p:cNvPr>
          <p:cNvSpPr>
            <a:spLocks noGrp="1"/>
          </p:cNvSpPr>
          <p:nvPr>
            <p:ph type="sldNum" sz="quarter" idx="12"/>
          </p:nvPr>
        </p:nvSpPr>
        <p:spPr/>
        <p:txBody>
          <a:bodyPr/>
          <a:lstStyle>
            <a:lvl1pPr>
              <a:defRPr/>
            </a:lvl1pPr>
          </a:lstStyle>
          <a:p>
            <a:pPr>
              <a:defRPr/>
            </a:pPr>
            <a:fld id="{A7A75895-37C9-4817-8A15-A80BACC71B8E}" type="slidenum">
              <a:rPr lang="en-US" altLang="en-US"/>
              <a:pPr>
                <a:defRPr/>
              </a:pPr>
              <a:t>‹#›</a:t>
            </a:fld>
            <a:endParaRPr lang="en-US" altLang="en-US"/>
          </a:p>
        </p:txBody>
      </p:sp>
    </p:spTree>
    <p:extLst>
      <p:ext uri="{BB962C8B-B14F-4D97-AF65-F5344CB8AC3E}">
        <p14:creationId xmlns:p14="http://schemas.microsoft.com/office/powerpoint/2010/main" val="227323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164F6-D063-4869-8295-711ECF4D443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ED3AB7C-5263-4FFF-9F8F-CAA2909B2FA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5D46CBA-DCCD-4366-A0C8-591BAB4F2EAC}"/>
              </a:ext>
            </a:extLst>
          </p:cNvPr>
          <p:cNvSpPr>
            <a:spLocks noGrp="1"/>
          </p:cNvSpPr>
          <p:nvPr>
            <p:ph type="sldNum" sz="quarter" idx="12"/>
          </p:nvPr>
        </p:nvSpPr>
        <p:spPr/>
        <p:txBody>
          <a:bodyPr/>
          <a:lstStyle>
            <a:lvl1pPr>
              <a:defRPr/>
            </a:lvl1pPr>
          </a:lstStyle>
          <a:p>
            <a:pPr>
              <a:defRPr/>
            </a:pPr>
            <a:fld id="{0CAAAA32-3137-40DF-806E-B0046D35699E}" type="slidenum">
              <a:rPr lang="en-US" altLang="en-US"/>
              <a:pPr>
                <a:defRPr/>
              </a:pPr>
              <a:t>‹#›</a:t>
            </a:fld>
            <a:endParaRPr lang="en-US" altLang="en-US"/>
          </a:p>
        </p:txBody>
      </p:sp>
    </p:spTree>
    <p:extLst>
      <p:ext uri="{BB962C8B-B14F-4D97-AF65-F5344CB8AC3E}">
        <p14:creationId xmlns:p14="http://schemas.microsoft.com/office/powerpoint/2010/main" val="209564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2">
            <a:extLst>
              <a:ext uri="{FF2B5EF4-FFF2-40B4-BE49-F238E27FC236}">
                <a16:creationId xmlns:a16="http://schemas.microsoft.com/office/drawing/2014/main" id="{30C73FD6-354D-46A5-BB32-57564DDA61EE}"/>
              </a:ext>
            </a:extLst>
          </p:cNvPr>
          <p:cNvSpPr>
            <a:spLocks noGrp="1" noChangeArrowheads="1"/>
          </p:cNvSpPr>
          <p:nvPr>
            <p:ph type="dt" sz="half" idx="10"/>
          </p:nvPr>
        </p:nvSpPr>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19CA39D6-ED18-4AF4-809A-5A5554ABC4F1}"/>
              </a:ext>
            </a:extLst>
          </p:cNvPr>
          <p:cNvSpPr>
            <a:spLocks noGrp="1" noChangeArrowheads="1"/>
          </p:cNvSpPr>
          <p:nvPr>
            <p:ph type="sldNum" sz="quarter" idx="11"/>
          </p:nvPr>
        </p:nvSpPr>
        <p:spPr/>
        <p:txBody>
          <a:bodyPr/>
          <a:lstStyle>
            <a:lvl1pPr>
              <a:defRPr/>
            </a:lvl1pPr>
          </a:lstStyle>
          <a:p>
            <a:pPr>
              <a:defRPr/>
            </a:pPr>
            <a:fld id="{97AE6E48-0C31-444C-B7DC-2D2E23EFE08B}" type="slidenum">
              <a:rPr lang="en-US" altLang="en-US"/>
              <a:pPr>
                <a:defRPr/>
              </a:pPr>
              <a:t>‹#›</a:t>
            </a:fld>
            <a:endParaRPr lang="en-US" altLang="en-US"/>
          </a:p>
        </p:txBody>
      </p:sp>
      <p:sp>
        <p:nvSpPr>
          <p:cNvPr id="6" name="Rectangle 14">
            <a:extLst>
              <a:ext uri="{FF2B5EF4-FFF2-40B4-BE49-F238E27FC236}">
                <a16:creationId xmlns:a16="http://schemas.microsoft.com/office/drawing/2014/main" id="{05CDA8BC-6D93-41C2-91FA-904899DEE001}"/>
              </a:ext>
            </a:extLst>
          </p:cNvPr>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93574726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D5066-0238-496B-9EF1-904B7B886DB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8F5D47D-CE60-40B9-8734-F3397A050F8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9E79C2C-9D89-49A8-A9D5-3EE98050011A}"/>
              </a:ext>
            </a:extLst>
          </p:cNvPr>
          <p:cNvSpPr>
            <a:spLocks noGrp="1"/>
          </p:cNvSpPr>
          <p:nvPr>
            <p:ph type="sldNum" sz="quarter" idx="12"/>
          </p:nvPr>
        </p:nvSpPr>
        <p:spPr/>
        <p:txBody>
          <a:bodyPr/>
          <a:lstStyle>
            <a:lvl1pPr>
              <a:defRPr/>
            </a:lvl1pPr>
          </a:lstStyle>
          <a:p>
            <a:pPr>
              <a:defRPr/>
            </a:pPr>
            <a:fld id="{EDA928B4-54F5-4358-AE9A-B86C55DBED53}" type="slidenum">
              <a:rPr lang="en-US" altLang="en-US"/>
              <a:pPr>
                <a:defRPr/>
              </a:pPr>
              <a:t>‹#›</a:t>
            </a:fld>
            <a:endParaRPr lang="en-US" altLang="en-US"/>
          </a:p>
        </p:txBody>
      </p:sp>
    </p:spTree>
    <p:extLst>
      <p:ext uri="{BB962C8B-B14F-4D97-AF65-F5344CB8AC3E}">
        <p14:creationId xmlns:p14="http://schemas.microsoft.com/office/powerpoint/2010/main" val="97317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6E868-0E8E-494C-BC3C-03396458183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FB7AFD2-E26C-40A6-B849-8E7CD402C20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33B6E02-3545-476E-8343-73FE9C684440}"/>
              </a:ext>
            </a:extLst>
          </p:cNvPr>
          <p:cNvSpPr>
            <a:spLocks noGrp="1"/>
          </p:cNvSpPr>
          <p:nvPr>
            <p:ph type="sldNum" sz="quarter" idx="12"/>
          </p:nvPr>
        </p:nvSpPr>
        <p:spPr/>
        <p:txBody>
          <a:bodyPr/>
          <a:lstStyle>
            <a:lvl1pPr>
              <a:defRPr/>
            </a:lvl1pPr>
          </a:lstStyle>
          <a:p>
            <a:pPr>
              <a:defRPr/>
            </a:pPr>
            <a:fld id="{E6F76728-367F-417C-9911-A86541B7F124}" type="slidenum">
              <a:rPr lang="en-US" altLang="en-US"/>
              <a:pPr>
                <a:defRPr/>
              </a:pPr>
              <a:t>‹#›</a:t>
            </a:fld>
            <a:endParaRPr lang="en-US" altLang="en-US"/>
          </a:p>
        </p:txBody>
      </p:sp>
    </p:spTree>
    <p:extLst>
      <p:ext uri="{BB962C8B-B14F-4D97-AF65-F5344CB8AC3E}">
        <p14:creationId xmlns:p14="http://schemas.microsoft.com/office/powerpoint/2010/main" val="45222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A7FD1E-C103-4AF2-B554-591E448A67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5167EB6-38E2-4B2C-9C90-BAA7DF7ABF2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135E7DB-8425-40A4-9829-AEB4FE91CAE7}"/>
              </a:ext>
            </a:extLst>
          </p:cNvPr>
          <p:cNvSpPr>
            <a:spLocks noGrp="1"/>
          </p:cNvSpPr>
          <p:nvPr>
            <p:ph type="sldNum" sz="quarter" idx="12"/>
          </p:nvPr>
        </p:nvSpPr>
        <p:spPr/>
        <p:txBody>
          <a:bodyPr/>
          <a:lstStyle>
            <a:lvl1pPr>
              <a:defRPr/>
            </a:lvl1pPr>
          </a:lstStyle>
          <a:p>
            <a:pPr>
              <a:defRPr/>
            </a:pPr>
            <a:fld id="{A164633B-C2FC-4365-ACBA-21B0EE1BC585}" type="slidenum">
              <a:rPr lang="en-US" altLang="en-US"/>
              <a:pPr>
                <a:defRPr/>
              </a:pPr>
              <a:t>‹#›</a:t>
            </a:fld>
            <a:endParaRPr lang="en-US" altLang="en-US"/>
          </a:p>
        </p:txBody>
      </p:sp>
    </p:spTree>
    <p:extLst>
      <p:ext uri="{BB962C8B-B14F-4D97-AF65-F5344CB8AC3E}">
        <p14:creationId xmlns:p14="http://schemas.microsoft.com/office/powerpoint/2010/main" val="420368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E3474F9-40EF-4018-80A2-334BA0A2926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1E5127E6-A98C-4D95-969D-C89388546BFD}"/>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5052EBD3-9BF9-4449-A403-8738E92EB6B9}"/>
              </a:ext>
            </a:extLst>
          </p:cNvPr>
          <p:cNvSpPr>
            <a:spLocks noGrp="1"/>
          </p:cNvSpPr>
          <p:nvPr>
            <p:ph type="sldNum" sz="quarter" idx="12"/>
          </p:nvPr>
        </p:nvSpPr>
        <p:spPr/>
        <p:txBody>
          <a:bodyPr/>
          <a:lstStyle>
            <a:lvl1pPr>
              <a:defRPr/>
            </a:lvl1pPr>
          </a:lstStyle>
          <a:p>
            <a:pPr>
              <a:defRPr/>
            </a:pPr>
            <a:fld id="{990231E9-F5AB-4C31-827B-1674633B082E}" type="slidenum">
              <a:rPr lang="en-US" altLang="en-US"/>
              <a:pPr>
                <a:defRPr/>
              </a:pPr>
              <a:t>‹#›</a:t>
            </a:fld>
            <a:endParaRPr lang="en-US" altLang="en-US"/>
          </a:p>
        </p:txBody>
      </p:sp>
    </p:spTree>
    <p:extLst>
      <p:ext uri="{BB962C8B-B14F-4D97-AF65-F5344CB8AC3E}">
        <p14:creationId xmlns:p14="http://schemas.microsoft.com/office/powerpoint/2010/main" val="390715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8883362-8AA3-46C7-9B42-3D28A37D7D8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3A75A282-A4B4-4D33-A8C6-D73250563F69}"/>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C53DBA4-82D7-47BF-9AF0-9BFD0A11A354}"/>
              </a:ext>
            </a:extLst>
          </p:cNvPr>
          <p:cNvSpPr>
            <a:spLocks noGrp="1"/>
          </p:cNvSpPr>
          <p:nvPr>
            <p:ph type="sldNum" sz="quarter" idx="12"/>
          </p:nvPr>
        </p:nvSpPr>
        <p:spPr/>
        <p:txBody>
          <a:bodyPr/>
          <a:lstStyle>
            <a:lvl1pPr>
              <a:defRPr/>
            </a:lvl1pPr>
          </a:lstStyle>
          <a:p>
            <a:pPr>
              <a:defRPr/>
            </a:pPr>
            <a:fld id="{48BFE8AF-B396-4609-85D5-818F2EA3C118}" type="slidenum">
              <a:rPr lang="en-US" altLang="en-US"/>
              <a:pPr>
                <a:defRPr/>
              </a:pPr>
              <a:t>‹#›</a:t>
            </a:fld>
            <a:endParaRPr lang="en-US" altLang="en-US"/>
          </a:p>
        </p:txBody>
      </p:sp>
    </p:spTree>
    <p:extLst>
      <p:ext uri="{BB962C8B-B14F-4D97-AF65-F5344CB8AC3E}">
        <p14:creationId xmlns:p14="http://schemas.microsoft.com/office/powerpoint/2010/main" val="393951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9B68E9-864A-4156-A40D-11508E5C856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9258883F-8ED2-4516-B78A-CF3E767366E8}"/>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59D46F21-4120-4DED-BBF5-B0ECD58C4AA3}"/>
              </a:ext>
            </a:extLst>
          </p:cNvPr>
          <p:cNvSpPr>
            <a:spLocks noGrp="1"/>
          </p:cNvSpPr>
          <p:nvPr>
            <p:ph type="sldNum" sz="quarter" idx="12"/>
          </p:nvPr>
        </p:nvSpPr>
        <p:spPr/>
        <p:txBody>
          <a:bodyPr/>
          <a:lstStyle>
            <a:lvl1pPr>
              <a:defRPr/>
            </a:lvl1pPr>
          </a:lstStyle>
          <a:p>
            <a:pPr>
              <a:defRPr/>
            </a:pPr>
            <a:fld id="{F0B481AA-AD24-4D46-8331-21EFE11919F0}" type="slidenum">
              <a:rPr lang="en-US" altLang="en-US"/>
              <a:pPr>
                <a:defRPr/>
              </a:pPr>
              <a:t>‹#›</a:t>
            </a:fld>
            <a:endParaRPr lang="en-US" altLang="en-US"/>
          </a:p>
        </p:txBody>
      </p:sp>
    </p:spTree>
    <p:extLst>
      <p:ext uri="{BB962C8B-B14F-4D97-AF65-F5344CB8AC3E}">
        <p14:creationId xmlns:p14="http://schemas.microsoft.com/office/powerpoint/2010/main" val="31134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A61EC2B-AEDF-436D-A96C-3E3060895C2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83313B7-CDC7-4B86-8779-2A9D7493EA9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4255349-F964-4962-AA03-1C9F1AB32FD5}"/>
              </a:ext>
            </a:extLst>
          </p:cNvPr>
          <p:cNvSpPr>
            <a:spLocks noGrp="1"/>
          </p:cNvSpPr>
          <p:nvPr>
            <p:ph type="sldNum" sz="quarter" idx="12"/>
          </p:nvPr>
        </p:nvSpPr>
        <p:spPr/>
        <p:txBody>
          <a:bodyPr/>
          <a:lstStyle>
            <a:lvl1pPr>
              <a:defRPr/>
            </a:lvl1pPr>
          </a:lstStyle>
          <a:p>
            <a:pPr>
              <a:defRPr/>
            </a:pPr>
            <a:fld id="{BB99D17A-3EB6-40D3-A49A-702CE76F7A2F}" type="slidenum">
              <a:rPr lang="en-US" altLang="en-US"/>
              <a:pPr>
                <a:defRPr/>
              </a:pPr>
              <a:t>‹#›</a:t>
            </a:fld>
            <a:endParaRPr lang="en-US" altLang="en-US"/>
          </a:p>
        </p:txBody>
      </p:sp>
    </p:spTree>
    <p:extLst>
      <p:ext uri="{BB962C8B-B14F-4D97-AF65-F5344CB8AC3E}">
        <p14:creationId xmlns:p14="http://schemas.microsoft.com/office/powerpoint/2010/main" val="163540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074761-7CC8-4F34-B285-8916CB8129F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A71A227-20D8-4F29-8EC7-6C1928C7A97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66ADA2B-6B86-477C-9AFC-63C0170DCEEB}"/>
              </a:ext>
            </a:extLst>
          </p:cNvPr>
          <p:cNvSpPr>
            <a:spLocks noGrp="1"/>
          </p:cNvSpPr>
          <p:nvPr>
            <p:ph type="sldNum" sz="quarter" idx="12"/>
          </p:nvPr>
        </p:nvSpPr>
        <p:spPr/>
        <p:txBody>
          <a:bodyPr/>
          <a:lstStyle>
            <a:lvl1pPr>
              <a:defRPr/>
            </a:lvl1pPr>
          </a:lstStyle>
          <a:p>
            <a:pPr>
              <a:defRPr/>
            </a:pPr>
            <a:fld id="{B1EE37F9-F3C6-4647-9C19-EC237001365B}" type="slidenum">
              <a:rPr lang="en-US" altLang="en-US"/>
              <a:pPr>
                <a:defRPr/>
              </a:pPr>
              <a:t>‹#›</a:t>
            </a:fld>
            <a:endParaRPr lang="en-US" altLang="en-US"/>
          </a:p>
        </p:txBody>
      </p:sp>
    </p:spTree>
    <p:extLst>
      <p:ext uri="{BB962C8B-B14F-4D97-AF65-F5344CB8AC3E}">
        <p14:creationId xmlns:p14="http://schemas.microsoft.com/office/powerpoint/2010/main" val="220726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E97C1DB-41C4-4195-8E15-DF207B5DAF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411D38-5F2D-4A37-A5B0-B488D49A341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8079671-488C-45AC-8EFF-3E5F7937A40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ltLang="en-US"/>
          </a:p>
        </p:txBody>
      </p:sp>
      <p:sp>
        <p:nvSpPr>
          <p:cNvPr id="5" name="Footer Placeholder 4">
            <a:extLst>
              <a:ext uri="{FF2B5EF4-FFF2-40B4-BE49-F238E27FC236}">
                <a16:creationId xmlns:a16="http://schemas.microsoft.com/office/drawing/2014/main" id="{09DD08E9-27F9-4E09-9DBA-C3D96E0D4E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05DFF6A8-B96B-47A3-8E3D-890EF3D32E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1D47211-B9C4-4203-9336-2BB36508BED1}" type="slidenum">
              <a:rPr lang="en-US" altLang="en-US"/>
              <a:pPr>
                <a:defRPr/>
              </a:pPr>
              <a:t>‹#›</a:t>
            </a:fld>
            <a:endParaRPr lang="en-US" altLang="en-US"/>
          </a:p>
        </p:txBody>
      </p:sp>
    </p:spTree>
    <p:extLst>
      <p:ext uri="{BB962C8B-B14F-4D97-AF65-F5344CB8AC3E}">
        <p14:creationId xmlns:p14="http://schemas.microsoft.com/office/powerpoint/2010/main" val="14533131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7" descr="Rose Petals 1">
            <a:extLst>
              <a:ext uri="{FF2B5EF4-FFF2-40B4-BE49-F238E27FC236}">
                <a16:creationId xmlns:a16="http://schemas.microsoft.com/office/drawing/2014/main" id="{D813E560-2AE0-489B-9CFD-8B5E161DA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5955" name="Picture 7" descr="Rose Petals 1">
            <a:extLst>
              <a:ext uri="{FF2B5EF4-FFF2-40B4-BE49-F238E27FC236}">
                <a16:creationId xmlns:a16="http://schemas.microsoft.com/office/drawing/2014/main" id="{7A2BA56D-67B1-4CBA-89D2-CE2F84A29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8985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9B6C9E80-6370-4D75-BD42-A42FAEE0C7BE}"/>
              </a:ext>
            </a:extLst>
          </p:cNvPr>
          <p:cNvSpPr>
            <a:spLocks noGrp="1"/>
          </p:cNvSpPr>
          <p:nvPr>
            <p:ph type="title"/>
          </p:nvPr>
        </p:nvSpPr>
        <p:spPr/>
        <p:txBody>
          <a:bodyPr/>
          <a:lstStyle/>
          <a:p>
            <a:pPr>
              <a:defRPr/>
            </a:pPr>
            <a:r>
              <a:rPr lang="en-US" dirty="0">
                <a:solidFill>
                  <a:schemeClr val="tx1">
                    <a:lumMod val="65000"/>
                    <a:lumOff val="35000"/>
                  </a:schemeClr>
                </a:solidFill>
              </a:rPr>
              <a:t>Session D: Planning my Future</a:t>
            </a:r>
            <a:endParaRPr lang="es-MX"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F8AD8067-FE55-4A91-8351-07DDBDEB5CDA}"/>
              </a:ext>
            </a:extLst>
          </p:cNvPr>
          <p:cNvSpPr>
            <a:spLocks noGrp="1"/>
          </p:cNvSpPr>
          <p:nvPr>
            <p:ph idx="1"/>
          </p:nvPr>
        </p:nvSpPr>
        <p:spPr/>
        <p:txBody>
          <a:bodyPr/>
          <a:lstStyle/>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Asking for help</a:t>
            </a:r>
          </a:p>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Planning for the Future: My Goals</a:t>
            </a:r>
          </a:p>
          <a:p>
            <a:pPr marL="0" indent="0" algn="ctr">
              <a:buFont typeface="Arial" panose="020B0604020202020204" pitchFamily="34" charset="0"/>
              <a:buNone/>
              <a:defRPr/>
            </a:pPr>
            <a:endParaRPr lang="en-US" dirty="0">
              <a:solidFill>
                <a:schemeClr val="tx1">
                  <a:lumMod val="65000"/>
                  <a:lumOff val="35000"/>
                </a:schemeClr>
              </a:solidFill>
            </a:endParaRPr>
          </a:p>
          <a:p>
            <a:pPr marL="0" indent="0" algn="ctr">
              <a:buFont typeface="Arial" panose="020B0604020202020204" pitchFamily="34" charset="0"/>
              <a:buNone/>
              <a:defRPr/>
            </a:pPr>
            <a:r>
              <a:rPr lang="en-US" dirty="0">
                <a:solidFill>
                  <a:schemeClr val="tx1">
                    <a:lumMod val="65000"/>
                    <a:lumOff val="35000"/>
                  </a:schemeClr>
                </a:solidFill>
              </a:rPr>
              <a:t>ROSE Final Tips</a:t>
            </a:r>
            <a:endParaRPr lang="es-MX" dirty="0">
              <a:solidFill>
                <a:schemeClr val="tx1">
                  <a:lumMod val="65000"/>
                  <a:lumOff val="35000"/>
                </a:schemeClr>
              </a:solidFill>
            </a:endParaRPr>
          </a:p>
        </p:txBody>
      </p:sp>
      <p:sp>
        <p:nvSpPr>
          <p:cNvPr id="125958" name="Slide Number Placeholder 4">
            <a:extLst>
              <a:ext uri="{FF2B5EF4-FFF2-40B4-BE49-F238E27FC236}">
                <a16:creationId xmlns:a16="http://schemas.microsoft.com/office/drawing/2014/main" id="{997506B0-8358-49F2-A4ED-58F5466B7B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B312660-2499-4485-AE8B-9295ED0ADB4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7" descr="Rose Petals 1">
            <a:extLst>
              <a:ext uri="{FF2B5EF4-FFF2-40B4-BE49-F238E27FC236}">
                <a16:creationId xmlns:a16="http://schemas.microsoft.com/office/drawing/2014/main" id="{C15FC2E3-4130-4398-BD5E-B34399ACF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5171" name="Picture 7" descr="Rose Petals 1">
            <a:extLst>
              <a:ext uri="{FF2B5EF4-FFF2-40B4-BE49-F238E27FC236}">
                <a16:creationId xmlns:a16="http://schemas.microsoft.com/office/drawing/2014/main" id="{F3508C24-4B62-40E1-A3AF-59017B18A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5172" name="Slide Number Placeholder 2">
            <a:extLst>
              <a:ext uri="{FF2B5EF4-FFF2-40B4-BE49-F238E27FC236}">
                <a16:creationId xmlns:a16="http://schemas.microsoft.com/office/drawing/2014/main" id="{DB07375C-55EB-4341-80A3-315AD20B4B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347A6A-23CB-44F6-8466-7A9980917B3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5DAA6B9E-4FB0-43AA-9E35-81E31420EBAA}"/>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74646416-5F06-45F8-8AE6-1CC68B5F8043}"/>
              </a:ext>
            </a:extLst>
          </p:cNvPr>
          <p:cNvSpPr>
            <a:spLocks noGrp="1"/>
          </p:cNvSpPr>
          <p:nvPr>
            <p:ph idx="1"/>
          </p:nvPr>
        </p:nvSpPr>
        <p:spPr>
          <a:xfrm>
            <a:off x="1066800" y="1295400"/>
            <a:ext cx="7239000" cy="5029200"/>
          </a:xfrm>
        </p:spPr>
        <p:txBody>
          <a:bodyPr/>
          <a:lstStyle/>
          <a:p>
            <a:pPr marL="657225" lvl="1" indent="-457200" eaLnBrk="1" hangingPunct="1">
              <a:buFont typeface="Wingdings" panose="05000000000000000000" pitchFamily="2" charset="2"/>
              <a:buChar char="§"/>
              <a:defRPr/>
            </a:pPr>
            <a:r>
              <a:rPr lang="en-US" altLang="en-US" dirty="0">
                <a:solidFill>
                  <a:schemeClr val="tx1">
                    <a:lumMod val="65000"/>
                    <a:lumOff val="35000"/>
                  </a:schemeClr>
                </a:solidFill>
              </a:rPr>
              <a:t>Role playing saying NO</a:t>
            </a:r>
          </a:p>
          <a:p>
            <a:pPr marL="942975" lvl="2" indent="-342900" eaLnBrk="1" hangingPunct="1">
              <a:buFont typeface="Wingdings" panose="05000000000000000000" pitchFamily="2" charset="2"/>
              <a:buChar char="ü"/>
              <a:defRPr/>
            </a:pPr>
            <a:r>
              <a:rPr lang="en-US" altLang="en-US" sz="2000" dirty="0">
                <a:solidFill>
                  <a:schemeClr val="tx1">
                    <a:lumMod val="65000"/>
                    <a:lumOff val="35000"/>
                  </a:schemeClr>
                </a:solidFill>
              </a:rPr>
              <a:t>Ask for</a:t>
            </a:r>
            <a:r>
              <a:rPr lang="en-US" sz="2000" dirty="0">
                <a:solidFill>
                  <a:schemeClr val="tx1">
                    <a:lumMod val="65000"/>
                    <a:lumOff val="35000"/>
                  </a:schemeClr>
                </a:solidFill>
              </a:rPr>
              <a:t> examples of times when women would have liked to say no but didn’t </a:t>
            </a:r>
          </a:p>
          <a:p>
            <a:pPr marL="942975" lvl="2" indent="-342900" eaLnBrk="1" hangingPunct="1">
              <a:buFont typeface="Wingdings" panose="05000000000000000000" pitchFamily="2" charset="2"/>
              <a:buChar char="ü"/>
              <a:defRPr/>
            </a:pPr>
            <a:r>
              <a:rPr lang="en-US" sz="2000" dirty="0">
                <a:solidFill>
                  <a:schemeClr val="tx1">
                    <a:lumMod val="65000"/>
                    <a:lumOff val="35000"/>
                  </a:schemeClr>
                </a:solidFill>
              </a:rPr>
              <a:t>Ask why it is hard (lack of skill, fear of appearing selfish, wanting to be liked for everyone, wanting to appear to handle everything, fear of retaliation or peace-keeping)</a:t>
            </a:r>
          </a:p>
          <a:p>
            <a:pPr marL="942975" lvl="2" indent="-342900" eaLnBrk="1" hangingPunct="1">
              <a:buFont typeface="Wingdings" panose="05000000000000000000" pitchFamily="2" charset="2"/>
              <a:buChar char="ü"/>
              <a:defRPr/>
            </a:pPr>
            <a:r>
              <a:rPr lang="en-US" sz="2000" dirty="0">
                <a:solidFill>
                  <a:schemeClr val="tx1">
                    <a:lumMod val="65000"/>
                    <a:lumOff val="35000"/>
                  </a:schemeClr>
                </a:solidFill>
              </a:rPr>
              <a:t>Problem-solve how to say no </a:t>
            </a:r>
          </a:p>
          <a:p>
            <a:pPr marL="942975" lvl="2" indent="-342900" eaLnBrk="1" hangingPunct="1">
              <a:buFont typeface="Wingdings" panose="05000000000000000000" pitchFamily="2" charset="2"/>
              <a:buChar char="ü"/>
              <a:defRPr/>
            </a:pPr>
            <a:r>
              <a:rPr lang="en-US" altLang="en-US" sz="2000" dirty="0">
                <a:solidFill>
                  <a:schemeClr val="tx1">
                    <a:lumMod val="65000"/>
                    <a:lumOff val="35000"/>
                  </a:schemeClr>
                </a:solidFill>
              </a:rPr>
              <a:t>Can also use examples that are applicable to the woman’s life or future once baby is here</a:t>
            </a:r>
          </a:p>
          <a:p>
            <a:pPr marL="657225" lvl="1" indent="-457200" eaLnBrk="1" hangingPunct="1">
              <a:buFont typeface="Wingdings" panose="05000000000000000000" pitchFamily="2" charset="2"/>
              <a:buChar char="§"/>
              <a:defRPr/>
            </a:pPr>
            <a:r>
              <a:rPr lang="en-US" altLang="en-US" sz="2400" dirty="0">
                <a:solidFill>
                  <a:schemeClr val="tx1">
                    <a:lumMod val="65000"/>
                    <a:lumOff val="35000"/>
                  </a:schemeClr>
                </a:solidFill>
              </a:rPr>
              <a:t>Remind women of the importance of letting those around her know what she needs</a:t>
            </a:r>
          </a:p>
          <a:p>
            <a:pPr marL="200025" lvl="1" indent="0" eaLnBrk="1" hangingPunct="1">
              <a:buFont typeface="Arial" charset="0"/>
              <a:buNone/>
              <a:defRPr/>
            </a:pPr>
            <a:r>
              <a:rPr lang="en-US" altLang="en-US" sz="2000" dirty="0">
                <a:solidFill>
                  <a:schemeClr val="tx1">
                    <a:lumMod val="65000"/>
                    <a:lumOff val="35000"/>
                  </a:schemeClr>
                </a:solidFill>
              </a:rPr>
              <a:t>	Family  and friends might not offer you the type of support 	you need or they might not be around because they worry 	they are intruding</a:t>
            </a:r>
          </a:p>
          <a:p>
            <a:pPr marL="657225" lvl="1" indent="-457200" eaLnBrk="1" hangingPunct="1">
              <a:buFont typeface="Wingdings" panose="05000000000000000000" pitchFamily="2" charset="2"/>
              <a:buChar char="§"/>
              <a:defRPr/>
            </a:pPr>
            <a:endParaRPr lang="en-US" altLang="en-US" sz="2400" dirty="0">
              <a:solidFill>
                <a:schemeClr val="tx1">
                  <a:lumMod val="65000"/>
                  <a:lumOff val="35000"/>
                </a:schemeClr>
              </a:solidFill>
            </a:endParaRPr>
          </a:p>
          <a:p>
            <a:pPr marL="1057275" lvl="2" indent="-457200" eaLnBrk="1" hangingPunct="1">
              <a:buFont typeface="Wingdings" panose="05000000000000000000" pitchFamily="2" charset="2"/>
              <a:buChar char="§"/>
              <a:defRPr/>
            </a:pPr>
            <a:endParaRPr lang="en-US" altLang="en-US" dirty="0">
              <a:solidFill>
                <a:schemeClr val="tx1">
                  <a:lumMod val="65000"/>
                  <a:lumOff val="35000"/>
                </a:schemeClr>
              </a:solidFill>
            </a:endParaRPr>
          </a:p>
          <a:p>
            <a:pPr marL="657225" lvl="1" indent="-457200" eaLnBrk="1" hangingPunct="1">
              <a:buFont typeface="Wingdings" panose="05000000000000000000" pitchFamily="2" charset="2"/>
              <a:buChar char="§"/>
              <a:defRPr/>
            </a:pPr>
            <a:endParaRPr lang="en-US" altLang="en-US" dirty="0">
              <a:solidFill>
                <a:schemeClr val="tx1">
                  <a:lumMod val="65000"/>
                  <a:lumOff val="35000"/>
                </a:schemeClr>
              </a:solidFill>
            </a:endParaRPr>
          </a:p>
          <a:p>
            <a:pPr marL="657225" lvl="1" indent="-457200" eaLnBrk="1" hangingPunct="1">
              <a:buFont typeface="Wingdings" panose="05000000000000000000" pitchFamily="2" charset="2"/>
              <a:buChar char="§"/>
              <a:defRPr/>
            </a:pPr>
            <a:endParaRPr lang="en-US" altLang="en-US" dirty="0">
              <a:solidFill>
                <a:schemeClr val="tx1">
                  <a:lumMod val="65000"/>
                  <a:lumOff val="35000"/>
                </a:schemeClr>
              </a:solidFill>
            </a:endParaRPr>
          </a:p>
          <a:p>
            <a:pPr marL="942975" lvl="2" indent="-342900" eaLnBrk="1" hangingPunct="1">
              <a:buFont typeface="Wingdings" panose="05000000000000000000" pitchFamily="2" charset="2"/>
              <a:buChar char="ü"/>
              <a:defRPr/>
            </a:pPr>
            <a:endParaRPr lang="en-US" altLang="en-US" sz="1800" dirty="0">
              <a:solidFill>
                <a:schemeClr val="tx1">
                  <a:lumMod val="65000"/>
                  <a:lumOff val="35000"/>
                </a:schemeClr>
              </a:solidFill>
            </a:endParaRPr>
          </a:p>
          <a:p>
            <a:pPr marL="942975" lvl="2" indent="-342900" eaLnBrk="1" hangingPunct="1">
              <a:buFont typeface="Wingdings" panose="05000000000000000000" pitchFamily="2" charset="2"/>
              <a:buChar char="ü"/>
              <a:defRPr/>
            </a:pPr>
            <a:endParaRPr lang="en-US" altLang="en-US" sz="2000" dirty="0">
              <a:solidFill>
                <a:schemeClr val="tx1">
                  <a:lumMod val="65000"/>
                  <a:lumOff val="3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7" descr="Rose Petals 1">
            <a:extLst>
              <a:ext uri="{FF2B5EF4-FFF2-40B4-BE49-F238E27FC236}">
                <a16:creationId xmlns:a16="http://schemas.microsoft.com/office/drawing/2014/main" id="{AEFFEA88-BE8B-46E0-94C4-B3D5530FB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6195" name="Picture 7" descr="Rose Petals 1">
            <a:extLst>
              <a:ext uri="{FF2B5EF4-FFF2-40B4-BE49-F238E27FC236}">
                <a16:creationId xmlns:a16="http://schemas.microsoft.com/office/drawing/2014/main" id="{3F90737A-0FBE-42B8-8804-495E836F1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6196" name="Slide Number Placeholder 2">
            <a:extLst>
              <a:ext uri="{FF2B5EF4-FFF2-40B4-BE49-F238E27FC236}">
                <a16:creationId xmlns:a16="http://schemas.microsoft.com/office/drawing/2014/main" id="{7C9F28EE-7E3A-458A-9080-BDAD192135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7AF4CB0-7603-4596-8ACA-2279847B515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0B180366-9B55-429E-9989-77A2B0D92512}"/>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3" name="Content Placeholder 2">
            <a:extLst>
              <a:ext uri="{FF2B5EF4-FFF2-40B4-BE49-F238E27FC236}">
                <a16:creationId xmlns:a16="http://schemas.microsoft.com/office/drawing/2014/main" id="{1DC56FF0-4408-4069-991D-D90AAD48DD4B}"/>
              </a:ext>
            </a:extLst>
          </p:cNvPr>
          <p:cNvSpPr>
            <a:spLocks noGrp="1"/>
          </p:cNvSpPr>
          <p:nvPr>
            <p:ph idx="1"/>
          </p:nvPr>
        </p:nvSpPr>
        <p:spPr>
          <a:xfrm>
            <a:off x="1219200" y="1219200"/>
            <a:ext cx="7467600" cy="4956175"/>
          </a:xfrm>
        </p:spPr>
        <p:txBody>
          <a:bodyPr/>
          <a:lstStyle/>
          <a:p>
            <a:pPr eaLnBrk="1" fontAlgn="auto" hangingPunct="1">
              <a:spcAft>
                <a:spcPts val="0"/>
              </a:spcAft>
              <a:buFont typeface="Wingdings" panose="05000000000000000000" pitchFamily="2" charset="2"/>
              <a:buChar char="§"/>
              <a:defRPr/>
            </a:pPr>
            <a:r>
              <a:rPr lang="en-US" altLang="en-US" sz="2000" dirty="0">
                <a:solidFill>
                  <a:schemeClr val="tx1">
                    <a:lumMod val="65000"/>
                    <a:lumOff val="35000"/>
                  </a:schemeClr>
                </a:solidFill>
              </a:rPr>
              <a:t>Goal setting</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When having a baby your whole life can shrink around diapers, feeding time, burping time, bathing time, laundry. People are happiest when they have dreams, hopes..</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Setting goals is a buffer against depression</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Ask women “what are some of your hopes, dreams, goals? </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Remind women that infancy does not last forever</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Set realistic long-term and short-term goals </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Emphasize “baby steps.”  (</a:t>
            </a:r>
            <a:r>
              <a:rPr lang="en-US" altLang="en-US" sz="2000" dirty="0" err="1">
                <a:solidFill>
                  <a:schemeClr val="tx1">
                    <a:lumMod val="65000"/>
                    <a:lumOff val="35000"/>
                  </a:schemeClr>
                </a:solidFill>
              </a:rPr>
              <a:t>eg</a:t>
            </a:r>
            <a:r>
              <a:rPr lang="en-US" altLang="en-US" sz="2000" dirty="0">
                <a:solidFill>
                  <a:schemeClr val="tx1">
                    <a:lumMod val="65000"/>
                    <a:lumOff val="35000"/>
                  </a:schemeClr>
                </a:solidFill>
              </a:rPr>
              <a:t> cleaning an apartment can be overwhelming but start with one room/closet, one area at a time)</a:t>
            </a:r>
          </a:p>
          <a:p>
            <a:pPr marL="544068" lvl="1" indent="-342900" eaLnBrk="1" fontAlgn="auto" hangingPunct="1">
              <a:spcAft>
                <a:spcPts val="0"/>
              </a:spcAft>
              <a:buFont typeface="Wingdings" panose="05000000000000000000" pitchFamily="2" charset="2"/>
              <a:buChar char="ü"/>
              <a:defRPr/>
            </a:pPr>
            <a:r>
              <a:rPr lang="en-US" altLang="en-US" sz="2000" dirty="0">
                <a:solidFill>
                  <a:schemeClr val="tx1">
                    <a:lumMod val="65000"/>
                    <a:lumOff val="35000"/>
                  </a:schemeClr>
                </a:solidFill>
              </a:rPr>
              <a:t>Work through an example (if needed, refer to how other women’s suggestions or build on something a woman might have told you. For example, she wants to go back to school)</a:t>
            </a:r>
          </a:p>
          <a:p>
            <a:pPr marL="886968" lvl="1" indent="-685800" eaLnBrk="1" fontAlgn="auto" hangingPunct="1">
              <a:spcAft>
                <a:spcPts val="0"/>
              </a:spcAft>
              <a:buFont typeface="Wingdings" panose="05000000000000000000" pitchFamily="2" charset="2"/>
              <a:buChar char="Ø"/>
              <a:defRPr/>
            </a:pPr>
            <a:endParaRPr lang="en-US" altLang="en-US" sz="2000" dirty="0">
              <a:solidFill>
                <a:schemeClr val="tx1">
                  <a:lumMod val="65000"/>
                  <a:lumOff val="3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3">
            <a:extLst>
              <a:ext uri="{FF2B5EF4-FFF2-40B4-BE49-F238E27FC236}">
                <a16:creationId xmlns:a16="http://schemas.microsoft.com/office/drawing/2014/main" id="{602C4FA2-8FCA-47B9-AC7F-747E111D36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581B476-DD02-453D-9B10-B2C5B9A72EF9}"/>
              </a:ext>
            </a:extLst>
          </p:cNvPr>
          <p:cNvSpPr>
            <a:spLocks noGrp="1"/>
          </p:cNvSpPr>
          <p:nvPr>
            <p:ph type="title"/>
          </p:nvPr>
        </p:nvSpPr>
        <p:spPr/>
        <p:txBody>
          <a:bodyPr/>
          <a:lstStyle/>
          <a:p>
            <a:pPr>
              <a:defRPr/>
            </a:pPr>
            <a:r>
              <a:rPr lang="en-US" dirty="0">
                <a:solidFill>
                  <a:schemeClr val="tx1">
                    <a:lumMod val="65000"/>
                    <a:lumOff val="35000"/>
                  </a:schemeClr>
                </a:solidFill>
              </a:rPr>
              <a:t>Planning for the Future</a:t>
            </a:r>
          </a:p>
        </p:txBody>
      </p:sp>
      <p:pic>
        <p:nvPicPr>
          <p:cNvPr id="137220" name="Picture 2">
            <a:extLst>
              <a:ext uri="{FF2B5EF4-FFF2-40B4-BE49-F238E27FC236}">
                <a16:creationId xmlns:a16="http://schemas.microsoft.com/office/drawing/2014/main" id="{26539C90-A0F6-4755-ABDF-35678D98E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2" descr="Capture who">
            <a:extLst>
              <a:ext uri="{FF2B5EF4-FFF2-40B4-BE49-F238E27FC236}">
                <a16:creationId xmlns:a16="http://schemas.microsoft.com/office/drawing/2014/main" id="{F34FBE6A-8B36-412B-9EA1-0730433CD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1196975"/>
            <a:ext cx="4232275" cy="5386388"/>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222" name="Slide Number Placeholder 3">
            <a:extLst>
              <a:ext uri="{FF2B5EF4-FFF2-40B4-BE49-F238E27FC236}">
                <a16:creationId xmlns:a16="http://schemas.microsoft.com/office/drawing/2014/main" id="{5AA7A570-A187-44A4-B44F-D4F0C9F9CA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9DAC3C-94F8-4D9D-9445-8867F3E8665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Content Placeholder 3">
            <a:extLst>
              <a:ext uri="{FF2B5EF4-FFF2-40B4-BE49-F238E27FC236}">
                <a16:creationId xmlns:a16="http://schemas.microsoft.com/office/drawing/2014/main" id="{B015D42D-F373-45A5-9261-CD607790D7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3" name="Content Placeholder 3">
            <a:extLst>
              <a:ext uri="{FF2B5EF4-FFF2-40B4-BE49-F238E27FC236}">
                <a16:creationId xmlns:a16="http://schemas.microsoft.com/office/drawing/2014/main" id="{38179D8D-6E9F-4CF1-BABE-FD277CBF7B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2">
            <a:extLst>
              <a:ext uri="{FF2B5EF4-FFF2-40B4-BE49-F238E27FC236}">
                <a16:creationId xmlns:a16="http://schemas.microsoft.com/office/drawing/2014/main" id="{BE7734FF-50A1-4B92-8BE9-A4A9966FCBC9}"/>
              </a:ext>
            </a:extLst>
          </p:cNvPr>
          <p:cNvSpPr txBox="1">
            <a:spLocks noChangeArrowheads="1"/>
          </p:cNvSpPr>
          <p:nvPr/>
        </p:nvSpPr>
        <p:spPr bwMode="auto">
          <a:xfrm>
            <a:off x="2093913" y="1065213"/>
            <a:ext cx="4951412" cy="4803775"/>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HOLD ON TO YOUR </a:t>
            </a:r>
            <a:r>
              <a:rPr kumimoji="0" lang="en-US" altLang="en-US" sz="4800" b="1"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DREAMS</a:t>
            </a:r>
            <a:endPar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endPar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INFANCY </a:t>
            </a:r>
          </a:p>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DOES NOT LAST </a:t>
            </a:r>
            <a:r>
              <a:rPr kumimoji="0" lang="en-US" altLang="en-US" sz="4800" b="1"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FOREVER</a:t>
            </a:r>
            <a:r>
              <a:rPr kumimoji="0" lang="en-US" altLang="en-US" sz="4800" b="0" i="1"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8245" name="Picture 6">
            <a:extLst>
              <a:ext uri="{FF2B5EF4-FFF2-40B4-BE49-F238E27FC236}">
                <a16:creationId xmlns:a16="http://schemas.microsoft.com/office/drawing/2014/main" id="{5F4C041D-0F48-4AA7-8B93-624CC7E20B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98588" y="469900"/>
            <a:ext cx="6518275" cy="57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Slide Number Placeholder 2">
            <a:extLst>
              <a:ext uri="{FF2B5EF4-FFF2-40B4-BE49-F238E27FC236}">
                <a16:creationId xmlns:a16="http://schemas.microsoft.com/office/drawing/2014/main" id="{32BE03AF-E622-447D-9D84-2F8830AB97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B3E0803-5EF5-4432-99B8-C1EE46A5307D}"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7" descr="Rose Petals 1">
            <a:extLst>
              <a:ext uri="{FF2B5EF4-FFF2-40B4-BE49-F238E27FC236}">
                <a16:creationId xmlns:a16="http://schemas.microsoft.com/office/drawing/2014/main" id="{D6649884-44E9-4D91-BE2C-95782C2D9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9267" name="Picture 7" descr="Rose Petals 1">
            <a:extLst>
              <a:ext uri="{FF2B5EF4-FFF2-40B4-BE49-F238E27FC236}">
                <a16:creationId xmlns:a16="http://schemas.microsoft.com/office/drawing/2014/main" id="{AA57281F-3DC1-4368-A282-8A2C025D0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9268" name="Slide Number Placeholder 2">
            <a:extLst>
              <a:ext uri="{FF2B5EF4-FFF2-40B4-BE49-F238E27FC236}">
                <a16:creationId xmlns:a16="http://schemas.microsoft.com/office/drawing/2014/main" id="{5240BD41-DA55-404D-A8E8-0C667C1EE8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885E8F-C400-41C8-B964-2C28FE9125C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A21A7372-DD45-4DAC-B510-6EECB4EA7914}"/>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3" name="Content Placeholder 2">
            <a:extLst>
              <a:ext uri="{FF2B5EF4-FFF2-40B4-BE49-F238E27FC236}">
                <a16:creationId xmlns:a16="http://schemas.microsoft.com/office/drawing/2014/main" id="{4AA33A70-7656-4BAC-88E6-2AC3BA3B67FD}"/>
              </a:ext>
            </a:extLst>
          </p:cNvPr>
          <p:cNvSpPr>
            <a:spLocks noGrp="1"/>
          </p:cNvSpPr>
          <p:nvPr>
            <p:ph idx="1"/>
          </p:nvPr>
        </p:nvSpPr>
        <p:spPr>
          <a:xfrm>
            <a:off x="1219200" y="1695450"/>
            <a:ext cx="7467600" cy="4479925"/>
          </a:xfrm>
        </p:spPr>
        <p:txBody>
          <a:bodyPr/>
          <a:lstStyle/>
          <a:p>
            <a:pPr marL="201168" lvl="1" indent="0" eaLnBrk="1" fontAlgn="auto" hangingPunct="1">
              <a:spcAft>
                <a:spcPts val="0"/>
              </a:spcAft>
              <a:buFont typeface="Arial" charset="0"/>
              <a:buNone/>
              <a:defRPr/>
            </a:pPr>
            <a:endParaRPr lang="en-US" altLang="en-US" sz="2000" dirty="0">
              <a:solidFill>
                <a:schemeClr val="tx1">
                  <a:lumMod val="65000"/>
                  <a:lumOff val="35000"/>
                </a:schemeClr>
              </a:solidFill>
            </a:endParaRPr>
          </a:p>
          <a:p>
            <a:pPr eaLnBrk="1" fontAlgn="auto" hangingPunct="1">
              <a:spcAft>
                <a:spcPts val="0"/>
              </a:spcAft>
              <a:buFont typeface="Wingdings" panose="05000000000000000000" pitchFamily="2" charset="2"/>
              <a:buChar char="§"/>
              <a:defRPr/>
            </a:pPr>
            <a:r>
              <a:rPr lang="en-US" altLang="en-US" sz="2400" dirty="0">
                <a:solidFill>
                  <a:schemeClr val="tx1">
                    <a:lumMod val="65000"/>
                    <a:lumOff val="35000"/>
                  </a:schemeClr>
                </a:solidFill>
              </a:rPr>
              <a:t>Review</a:t>
            </a:r>
          </a:p>
          <a:p>
            <a:pPr marL="544068" lvl="1" indent="-342900"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Review handout on ROSE Final Tips</a:t>
            </a:r>
          </a:p>
          <a:p>
            <a:pPr marL="544068" lvl="1" indent="-342900"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If time complete handout on my resources</a:t>
            </a:r>
          </a:p>
          <a:p>
            <a:pPr marL="544068" lvl="1" indent="-342900"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Remind woman to practice skills learnt </a:t>
            </a:r>
          </a:p>
          <a:p>
            <a:pPr marL="544068" lvl="1" indent="-342900"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Remind woman that you will be seeing her after she delivers her baby (or within the next month if she has delivered)</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557E8-DDD1-4B6E-937A-451F82AC7991}"/>
              </a:ext>
            </a:extLst>
          </p:cNvPr>
          <p:cNvSpPr>
            <a:spLocks noGrp="1"/>
          </p:cNvSpPr>
          <p:nvPr>
            <p:ph type="title"/>
          </p:nvPr>
        </p:nvSpPr>
        <p:spPr/>
        <p:txBody>
          <a:bodyPr/>
          <a:lstStyle/>
          <a:p>
            <a:pPr>
              <a:defRPr/>
            </a:pPr>
            <a:r>
              <a:rPr lang="en-US" dirty="0">
                <a:solidFill>
                  <a:schemeClr val="tx1">
                    <a:lumMod val="65000"/>
                    <a:lumOff val="35000"/>
                  </a:schemeClr>
                </a:solidFill>
                <a:latin typeface="+mn-lt"/>
              </a:rPr>
              <a:t>Rose Final Tips</a:t>
            </a:r>
          </a:p>
        </p:txBody>
      </p:sp>
      <p:pic>
        <p:nvPicPr>
          <p:cNvPr id="140291" name="Content Placeholder 3">
            <a:extLst>
              <a:ext uri="{FF2B5EF4-FFF2-40B4-BE49-F238E27FC236}">
                <a16:creationId xmlns:a16="http://schemas.microsoft.com/office/drawing/2014/main" id="{1683C863-33F1-48FF-A351-E8D8DA6AD3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94100"/>
            <a:ext cx="10874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2" name="Content Placeholder 3">
            <a:extLst>
              <a:ext uri="{FF2B5EF4-FFF2-40B4-BE49-F238E27FC236}">
                <a16:creationId xmlns:a16="http://schemas.microsoft.com/office/drawing/2014/main" id="{68738AC9-F31D-4861-9EBD-95BFA651B4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13A18A86-AFEF-4875-A023-B479893478F9}"/>
              </a:ext>
            </a:extLst>
          </p:cNvPr>
          <p:cNvSpPr txBox="1">
            <a:spLocks noChangeArrowheads="1"/>
          </p:cNvSpPr>
          <p:nvPr/>
        </p:nvSpPr>
        <p:spPr bwMode="auto">
          <a:xfrm>
            <a:off x="842963" y="1546225"/>
            <a:ext cx="3662362" cy="1738313"/>
          </a:xfrm>
          <a:prstGeom prst="rect">
            <a:avLst/>
          </a:prstGeom>
          <a:noFill/>
          <a:ln>
            <a:noFill/>
          </a:ln>
          <a:effectLst/>
        </p:spPr>
        <p:txBody>
          <a:bodyPr lIns="36576" tIns="36576" rIns="36576" bIns="36576"/>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600" b="1" i="0" u="none" strike="noStrike" kern="1200" cap="none" spc="0" normalizeH="0" baseline="0" noProof="0" dirty="0">
                <a:ln>
                  <a:noFill/>
                </a:ln>
                <a:solidFill>
                  <a:srgbClr val="109DA0"/>
                </a:solidFill>
                <a:effectLst/>
                <a:uLnTx/>
                <a:uFillTx/>
                <a:latin typeface="Calibri" panose="020F0502020204030204" pitchFamily="34" charset="0"/>
                <a:ea typeface="+mn-ea"/>
                <a:cs typeface="Arial" charset="0"/>
              </a:rPr>
              <a:t>PLEASANT ACTIVITIES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Remember it is important to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nurture </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yourself, and to develop new ways of doing so (if necessary).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Adding in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positive activities </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can lessen distress and increase your energy and positive outlook.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Remember your pleasant activity contract.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10" name="Text Box 3">
            <a:extLst>
              <a:ext uri="{FF2B5EF4-FFF2-40B4-BE49-F238E27FC236}">
                <a16:creationId xmlns:a16="http://schemas.microsoft.com/office/drawing/2014/main" id="{EA1EEB62-8FA7-4FA4-8EE4-1A499127AB66}"/>
              </a:ext>
            </a:extLst>
          </p:cNvPr>
          <p:cNvSpPr txBox="1">
            <a:spLocks noChangeArrowheads="1"/>
          </p:cNvSpPr>
          <p:nvPr/>
        </p:nvSpPr>
        <p:spPr bwMode="auto">
          <a:xfrm>
            <a:off x="4960938" y="1563688"/>
            <a:ext cx="3573462" cy="1690687"/>
          </a:xfrm>
          <a:prstGeom prst="rect">
            <a:avLst/>
          </a:prstGeom>
          <a:noFill/>
          <a:ln>
            <a:noFill/>
          </a:ln>
          <a:effectLst/>
        </p:spPr>
        <p:txBody>
          <a:bodyPr lIns="36576" tIns="36576" rIns="36576" bIns="36576"/>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600" b="1" i="0" u="none" strike="noStrike" kern="1200" cap="none" spc="0" normalizeH="0" baseline="0" noProof="0" dirty="0">
                <a:ln>
                  <a:noFill/>
                </a:ln>
                <a:solidFill>
                  <a:srgbClr val="109DA0"/>
                </a:solidFill>
                <a:effectLst/>
                <a:uLnTx/>
                <a:uFillTx/>
                <a:latin typeface="Calibri" panose="020F0502020204030204" pitchFamily="34" charset="0"/>
                <a:ea typeface="+mn-ea"/>
                <a:cs typeface="Arial" charset="0"/>
              </a:rPr>
              <a:t>RELAXATION </a:t>
            </a:r>
          </a:p>
          <a:p>
            <a:pPr marL="0" marR="0" lvl="0" indent="0" algn="l" defTabSz="914400" rtl="0" eaLnBrk="0" fontAlgn="base" latinLnBrk="0" hangingPunct="0">
              <a:lnSpc>
                <a:spcPct val="100000"/>
              </a:lnSpc>
              <a:spcBef>
                <a:spcPct val="0"/>
              </a:spcBef>
              <a:spcAft>
                <a:spcPts val="10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Learning how to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manage stress </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will make you feel better, increase your sense of control, and empower you. </a:t>
            </a:r>
          </a:p>
          <a:p>
            <a:pPr marL="0" marR="0" lvl="0" indent="0" algn="l" defTabSz="914400" rtl="0" eaLnBrk="0" fontAlgn="base" latinLnBrk="0" hangingPunct="0">
              <a:lnSpc>
                <a:spcPct val="100000"/>
              </a:lnSpc>
              <a:spcBef>
                <a:spcPct val="0"/>
              </a:spcBef>
              <a:spcAft>
                <a:spcPts val="10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Remember to do your relaxation exercises.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charset="0"/>
              </a:rPr>
              <a:t>t</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ake time out for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Rest means rest (no chores).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charset="0"/>
            </a:endParaRPr>
          </a:p>
        </p:txBody>
      </p:sp>
      <p:sp>
        <p:nvSpPr>
          <p:cNvPr id="11" name="Text Box 4">
            <a:extLst>
              <a:ext uri="{FF2B5EF4-FFF2-40B4-BE49-F238E27FC236}">
                <a16:creationId xmlns:a16="http://schemas.microsoft.com/office/drawing/2014/main" id="{B557A27B-A369-4171-91A7-329D23B1BECE}"/>
              </a:ext>
            </a:extLst>
          </p:cNvPr>
          <p:cNvSpPr txBox="1">
            <a:spLocks noChangeArrowheads="1"/>
          </p:cNvSpPr>
          <p:nvPr/>
        </p:nvSpPr>
        <p:spPr bwMode="auto">
          <a:xfrm>
            <a:off x="2727325" y="3657600"/>
            <a:ext cx="4968875" cy="3048000"/>
          </a:xfrm>
          <a:prstGeom prst="rect">
            <a:avLst/>
          </a:prstGeom>
          <a:noFill/>
          <a:ln>
            <a:noFill/>
          </a:ln>
          <a:effectLst/>
        </p:spPr>
        <p:txBody>
          <a:bodyPr lIns="36576" tIns="36576" rIns="36576" bIns="36576"/>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600" b="1" i="0" u="none" strike="noStrike" kern="1200" cap="none" spc="0" normalizeH="0" baseline="0" noProof="0" dirty="0">
                <a:ln>
                  <a:noFill/>
                </a:ln>
                <a:solidFill>
                  <a:srgbClr val="109DA0"/>
                </a:solidFill>
                <a:effectLst/>
                <a:uLnTx/>
                <a:uFillTx/>
                <a:latin typeface="Calibri" panose="020F0502020204030204" pitchFamily="34" charset="0"/>
                <a:ea typeface="+mn-ea"/>
                <a:cs typeface="Arial" charset="0"/>
              </a:rPr>
              <a:t>CHANGES: BECOMING A NEW MOM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Big changes in life, like having a baby, can be stressful.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Becoming a new mom involves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new demands </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and losses.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 may feel fearful, sad, tense, &amp; frustrated - remember </a:t>
            </a:r>
            <a:r>
              <a:rPr kumimoji="0" lang="en-US" altLang="en-US" sz="1400" b="1"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 are not alone and you re not to blame. </a:t>
            </a:r>
            <a:endPar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It is important to talk about your feelings,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reach out</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a:p>
            <a:pPr marL="0" marR="0" lvl="0" indent="0" algn="l" defTabSz="914400" rtl="0" eaLnBrk="0" fontAlgn="base" latinLnBrk="0" hangingPunct="0">
              <a:lnSpc>
                <a:spcPct val="100000"/>
              </a:lnSpc>
              <a:spcBef>
                <a:spcPct val="0"/>
              </a:spcBef>
              <a:spcAft>
                <a:spcPts val="38"/>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It is important to replace lost </a:t>
            </a:r>
            <a:r>
              <a:rPr kumimoji="0" lang="en-US" altLang="en-US" sz="1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goals </a:t>
            </a: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when experiencing losses and changes in life. There are both short-term goals (baby steps) and long-term goals.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Set ongoing goals. (Infancy does not last forever).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charset="0"/>
            </a:endParaRPr>
          </a:p>
        </p:txBody>
      </p:sp>
      <p:sp>
        <p:nvSpPr>
          <p:cNvPr id="140296" name="Slide Number Placeholder 3">
            <a:extLst>
              <a:ext uri="{FF2B5EF4-FFF2-40B4-BE49-F238E27FC236}">
                <a16:creationId xmlns:a16="http://schemas.microsoft.com/office/drawing/2014/main" id="{39C58B4F-871B-4E68-AC2A-CD2D3D2E63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6EB13AB-B7AA-46C9-A2C1-39B4B328B346}"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4D41-6894-47FF-8047-06C527CAA0E9}"/>
              </a:ext>
            </a:extLst>
          </p:cNvPr>
          <p:cNvSpPr>
            <a:spLocks noGrp="1"/>
          </p:cNvSpPr>
          <p:nvPr>
            <p:ph type="title"/>
          </p:nvPr>
        </p:nvSpPr>
        <p:spPr/>
        <p:txBody>
          <a:bodyPr/>
          <a:lstStyle/>
          <a:p>
            <a:pPr>
              <a:defRPr/>
            </a:pPr>
            <a:r>
              <a:rPr lang="en-US" dirty="0">
                <a:solidFill>
                  <a:schemeClr val="tx1">
                    <a:lumMod val="65000"/>
                    <a:lumOff val="35000"/>
                  </a:schemeClr>
                </a:solidFill>
                <a:latin typeface="+mn-lt"/>
              </a:rPr>
              <a:t>Rose Tips</a:t>
            </a:r>
          </a:p>
        </p:txBody>
      </p:sp>
      <p:pic>
        <p:nvPicPr>
          <p:cNvPr id="141315" name="Content Placeholder 3">
            <a:extLst>
              <a:ext uri="{FF2B5EF4-FFF2-40B4-BE49-F238E27FC236}">
                <a16:creationId xmlns:a16="http://schemas.microsoft.com/office/drawing/2014/main" id="{905D8205-EA15-4ACE-8761-F7C8E9AF58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94100"/>
            <a:ext cx="108743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6" name="Content Placeholder 3">
            <a:extLst>
              <a:ext uri="{FF2B5EF4-FFF2-40B4-BE49-F238E27FC236}">
                <a16:creationId xmlns:a16="http://schemas.microsoft.com/office/drawing/2014/main" id="{CD19C128-D804-49FE-86DA-4A77C5CD3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7">
            <a:extLst>
              <a:ext uri="{FF2B5EF4-FFF2-40B4-BE49-F238E27FC236}">
                <a16:creationId xmlns:a16="http://schemas.microsoft.com/office/drawing/2014/main" id="{4711FED3-79EA-4F6F-9605-394DBE8050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4870450"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Text Box 2">
            <a:extLst>
              <a:ext uri="{FF2B5EF4-FFF2-40B4-BE49-F238E27FC236}">
                <a16:creationId xmlns:a16="http://schemas.microsoft.com/office/drawing/2014/main" id="{A049EDB0-498E-49FA-9868-248594C1F247}"/>
              </a:ext>
            </a:extLst>
          </p:cNvPr>
          <p:cNvSpPr txBox="1">
            <a:spLocks noChangeArrowheads="1"/>
          </p:cNvSpPr>
          <p:nvPr/>
        </p:nvSpPr>
        <p:spPr bwMode="auto">
          <a:xfrm>
            <a:off x="3802063" y="4559300"/>
            <a:ext cx="4046537" cy="1974850"/>
          </a:xfrm>
          <a:prstGeom prst="rect">
            <a:avLst/>
          </a:prstGeom>
          <a:noFill/>
          <a:ln>
            <a:noFill/>
          </a:ln>
          <a:effec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US" alt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DEALING WITH RELATIONSHIPS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You have the right to ask for help and the right to say </a:t>
            </a:r>
            <a:r>
              <a:rPr kumimoji="0" lang="en-US" alt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NO</a:t>
            </a:r>
            <a:r>
              <a:rPr kumimoji="0" lang="en-US" alt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Relationships need constant work, especially when there are changes like having a new baby in your life.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Maintain balance </a:t>
            </a:r>
            <a:r>
              <a:rPr kumimoji="0" lang="en-US" altLang="en-US"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panose="020B0604020202020204" pitchFamily="34" charset="0"/>
              </a:rPr>
              <a:t>in your relationships - demands must not outweigh your needs.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1319" name="Line Callout 2 8">
            <a:extLst>
              <a:ext uri="{FF2B5EF4-FFF2-40B4-BE49-F238E27FC236}">
                <a16:creationId xmlns:a16="http://schemas.microsoft.com/office/drawing/2014/main" id="{F43E2001-E2D7-488D-9E53-6D2B2880EF2A}"/>
              </a:ext>
            </a:extLst>
          </p:cNvPr>
          <p:cNvGrpSpPr>
            <a:grpSpLocks/>
          </p:cNvGrpSpPr>
          <p:nvPr/>
        </p:nvGrpSpPr>
        <p:grpSpPr bwMode="auto">
          <a:xfrm>
            <a:off x="4978400" y="609600"/>
            <a:ext cx="3314700" cy="2184400"/>
            <a:chOff x="3136" y="384"/>
            <a:chExt cx="2088" cy="1376"/>
          </a:xfrm>
        </p:grpSpPr>
        <p:pic>
          <p:nvPicPr>
            <p:cNvPr id="141321" name="Line Callout 2 8">
              <a:extLst>
                <a:ext uri="{FF2B5EF4-FFF2-40B4-BE49-F238E27FC236}">
                  <a16:creationId xmlns:a16="http://schemas.microsoft.com/office/drawing/2014/main" id="{DE9DC565-39C9-472A-B58F-CFCD6F3F8B2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 y="384"/>
              <a:ext cx="2088" cy="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22" name="Text Box 7">
              <a:extLst>
                <a:ext uri="{FF2B5EF4-FFF2-40B4-BE49-F238E27FC236}">
                  <a16:creationId xmlns:a16="http://schemas.microsoft.com/office/drawing/2014/main" id="{1FE382A4-1515-4A8B-B074-11303570782F}"/>
                </a:ext>
              </a:extLst>
            </p:cNvPr>
            <p:cNvSpPr txBox="1">
              <a:spLocks noChangeArrowheads="1"/>
            </p:cNvSpPr>
            <p:nvPr/>
          </p:nvSpPr>
          <p:spPr bwMode="auto">
            <a:xfrm>
              <a:off x="3820" y="533"/>
              <a:ext cx="1255"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Remember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595959"/>
                  </a:solidFill>
                  <a:effectLst/>
                  <a:uLnTx/>
                  <a:uFillTx/>
                  <a:latin typeface="Calibri" panose="020F0502020204030204" pitchFamily="34" charset="0"/>
                  <a:ea typeface="+mn-ea"/>
                  <a:cs typeface="Arial" panose="020B0604020202020204" pitchFamily="34" charset="0"/>
                </a:rPr>
                <a:t>Celebrate your efforts and successes. Give yourself credit even for the small things that you do as a partner, daughter, friend, sister or soon to be mother</a:t>
              </a:r>
            </a:p>
          </p:txBody>
        </p:sp>
      </p:grpSp>
      <p:sp>
        <p:nvSpPr>
          <p:cNvPr id="141320" name="Slide Number Placeholder 3">
            <a:extLst>
              <a:ext uri="{FF2B5EF4-FFF2-40B4-BE49-F238E27FC236}">
                <a16:creationId xmlns:a16="http://schemas.microsoft.com/office/drawing/2014/main" id="{A2B270DA-2DDC-4522-90BF-E7F85463464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5E0FF1-60BB-4D8C-97BF-9298735B13A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10">
            <a:extLst>
              <a:ext uri="{FF2B5EF4-FFF2-40B4-BE49-F238E27FC236}">
                <a16:creationId xmlns:a16="http://schemas.microsoft.com/office/drawing/2014/main" id="{37A466CB-7790-4927-9FBF-C378DA12C5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655508">
            <a:off x="6060282" y="586581"/>
            <a:ext cx="3295650"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39" name="Picture 3">
            <a:extLst>
              <a:ext uri="{FF2B5EF4-FFF2-40B4-BE49-F238E27FC236}">
                <a16:creationId xmlns:a16="http://schemas.microsoft.com/office/drawing/2014/main" id="{842A9171-60AD-4FC5-A529-8591344D3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83871">
            <a:off x="-250825" y="608013"/>
            <a:ext cx="34686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1">
            <a:extLst>
              <a:ext uri="{FF2B5EF4-FFF2-40B4-BE49-F238E27FC236}">
                <a16:creationId xmlns:a16="http://schemas.microsoft.com/office/drawing/2014/main" id="{D5A983DA-1A56-40DC-83A4-D63749C01B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875" y="906463"/>
            <a:ext cx="8435975" cy="608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ectangle 2">
            <a:extLst>
              <a:ext uri="{FF2B5EF4-FFF2-40B4-BE49-F238E27FC236}">
                <a16:creationId xmlns:a16="http://schemas.microsoft.com/office/drawing/2014/main" id="{96D97C2C-02DC-4AF6-BBE7-1177EEF6DFFD}"/>
              </a:ext>
            </a:extLst>
          </p:cNvPr>
          <p:cNvSpPr>
            <a:spLocks noGrp="1"/>
          </p:cNvSpPr>
          <p:nvPr>
            <p:ph type="title"/>
          </p:nvPr>
        </p:nvSpPr>
        <p:spPr>
          <a:xfrm>
            <a:off x="990600" y="582613"/>
            <a:ext cx="7770813" cy="1143000"/>
          </a:xfrm>
        </p:spPr>
        <p:txBody>
          <a:bodyPr/>
          <a:lstStyle/>
          <a:p>
            <a:pPr eaLnBrk="1" hangingPunct="1"/>
            <a:r>
              <a:rPr lang="en-US" altLang="en-US" sz="4900" b="1">
                <a:latin typeface="Garamond" panose="02020404030301010803" pitchFamily="18" charset="0"/>
              </a:rPr>
              <a:t>Certificate of Completion</a:t>
            </a:r>
          </a:p>
        </p:txBody>
      </p:sp>
      <p:sp>
        <p:nvSpPr>
          <p:cNvPr id="142342" name="Rectangle 3">
            <a:extLst>
              <a:ext uri="{FF2B5EF4-FFF2-40B4-BE49-F238E27FC236}">
                <a16:creationId xmlns:a16="http://schemas.microsoft.com/office/drawing/2014/main" id="{40898DDC-49FB-4602-9620-DB8F955DFCFC}"/>
              </a:ext>
            </a:extLst>
          </p:cNvPr>
          <p:cNvSpPr>
            <a:spLocks noChangeArrowheads="1"/>
          </p:cNvSpPr>
          <p:nvPr/>
        </p:nvSpPr>
        <p:spPr bwMode="auto">
          <a:xfrm>
            <a:off x="677863" y="1670050"/>
            <a:ext cx="7874000"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300" b="0" i="1"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300" b="0" i="1"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rPr>
              <a:t>Awarded to: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sng" strike="noStrike" kern="1200" cap="none" spc="0" normalizeH="0" baseline="0" noProof="0">
              <a:ln>
                <a:noFill/>
              </a:ln>
              <a:solidFill>
                <a:prstClr val="black"/>
              </a:solidFill>
              <a:effectLst/>
              <a:uLnTx/>
              <a:uFillTx/>
              <a:latin typeface="Times" panose="02020603050405020304" pitchFamily="18"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rPr>
              <a:t>for successfully completing the ROSE Program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rPr>
              <a:t>Presented 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1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rPr>
              <a:t>By:</a:t>
            </a:r>
            <a:endParaRPr kumimoji="0" lang="en-US" altLang="en-US" sz="1600" b="0" i="0" u="none" strike="noStrike" kern="1200" cap="none" spc="0" normalizeH="0" baseline="0" noProof="0">
              <a:ln>
                <a:noFill/>
              </a:ln>
              <a:solidFill>
                <a:prstClr val="black"/>
              </a:solidFill>
              <a:effectLst/>
              <a:uLnTx/>
              <a:uFillTx/>
              <a:latin typeface="Lucida Calligraphy" panose="03010101010101010101" pitchFamily="66" charset="0"/>
              <a:ea typeface="+mn-ea"/>
              <a:cs typeface="Arial" panose="020B0604020202020204" pitchFamily="34" charset="0"/>
            </a:endParaRPr>
          </a:p>
        </p:txBody>
      </p:sp>
      <p:sp>
        <p:nvSpPr>
          <p:cNvPr id="142343" name="Line 12">
            <a:extLst>
              <a:ext uri="{FF2B5EF4-FFF2-40B4-BE49-F238E27FC236}">
                <a16:creationId xmlns:a16="http://schemas.microsoft.com/office/drawing/2014/main" id="{5E2B649A-F219-4A32-A44C-D138D29F3EE2}"/>
              </a:ext>
            </a:extLst>
          </p:cNvPr>
          <p:cNvSpPr>
            <a:spLocks noChangeShapeType="1"/>
          </p:cNvSpPr>
          <p:nvPr/>
        </p:nvSpPr>
        <p:spPr bwMode="auto">
          <a:xfrm>
            <a:off x="2709863" y="5978525"/>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42344" name="Line 13">
            <a:extLst>
              <a:ext uri="{FF2B5EF4-FFF2-40B4-BE49-F238E27FC236}">
                <a16:creationId xmlns:a16="http://schemas.microsoft.com/office/drawing/2014/main" id="{826B9856-E373-4C5C-9F1C-23952CEEDD91}"/>
              </a:ext>
            </a:extLst>
          </p:cNvPr>
          <p:cNvSpPr>
            <a:spLocks noChangeShapeType="1"/>
          </p:cNvSpPr>
          <p:nvPr/>
        </p:nvSpPr>
        <p:spPr bwMode="auto">
          <a:xfrm>
            <a:off x="2709863" y="5451475"/>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BBE05286-7CA2-4F00-A3CD-B0189B2137DB}"/>
              </a:ext>
            </a:extLst>
          </p:cNvPr>
          <p:cNvSpPr/>
          <p:nvPr/>
        </p:nvSpPr>
        <p:spPr>
          <a:xfrm>
            <a:off x="152400" y="153988"/>
            <a:ext cx="8839200" cy="6542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2346" name="Slide Number Placeholder 2">
            <a:extLst>
              <a:ext uri="{FF2B5EF4-FFF2-40B4-BE49-F238E27FC236}">
                <a16:creationId xmlns:a16="http://schemas.microsoft.com/office/drawing/2014/main" id="{DB126A8E-485B-41EC-9261-927E4BEDD1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73CE47-E01C-4A07-A86F-1BD7AF9D31FE}"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463D-E061-4B4C-9DE5-39B06BBA5A97}"/>
              </a:ext>
            </a:extLst>
          </p:cNvPr>
          <p:cNvSpPr>
            <a:spLocks noGrp="1"/>
          </p:cNvSpPr>
          <p:nvPr>
            <p:ph type="title"/>
          </p:nvPr>
        </p:nvSpPr>
        <p:spPr/>
        <p:txBody>
          <a:bodyPr/>
          <a:lstStyle/>
          <a:p>
            <a:pPr>
              <a:defRPr/>
            </a:pPr>
            <a:r>
              <a:rPr lang="en-US" dirty="0">
                <a:solidFill>
                  <a:schemeClr val="tx1">
                    <a:lumMod val="65000"/>
                    <a:lumOff val="35000"/>
                  </a:schemeClr>
                </a:solidFill>
                <a:latin typeface="+mn-lt"/>
              </a:rPr>
              <a:t>My Resources</a:t>
            </a:r>
          </a:p>
        </p:txBody>
      </p:sp>
      <p:pic>
        <p:nvPicPr>
          <p:cNvPr id="143363" name="Content Placeholder 3">
            <a:extLst>
              <a:ext uri="{FF2B5EF4-FFF2-40B4-BE49-F238E27FC236}">
                <a16:creationId xmlns:a16="http://schemas.microsoft.com/office/drawing/2014/main" id="{8D08E93B-8D5B-4AC1-BDBA-7F86F9845A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02038"/>
            <a:ext cx="1087438"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Content Placeholder 3">
            <a:extLst>
              <a:ext uri="{FF2B5EF4-FFF2-40B4-BE49-F238E27FC236}">
                <a16:creationId xmlns:a16="http://schemas.microsoft.com/office/drawing/2014/main" id="{F3236B5D-3A40-4983-9140-D0C4AA7D5C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6563" y="-63500"/>
            <a:ext cx="10874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a:extLst>
              <a:ext uri="{FF2B5EF4-FFF2-40B4-BE49-F238E27FC236}">
                <a16:creationId xmlns:a16="http://schemas.microsoft.com/office/drawing/2014/main" id="{85A16284-473C-46A3-A1FD-5CEBEBD9DE4C}"/>
              </a:ext>
            </a:extLst>
          </p:cNvPr>
          <p:cNvSpPr txBox="1">
            <a:spLocks noChangeArrowheads="1"/>
          </p:cNvSpPr>
          <p:nvPr/>
        </p:nvSpPr>
        <p:spPr bwMode="auto">
          <a:xfrm>
            <a:off x="2790825" y="1327150"/>
            <a:ext cx="3562350" cy="914400"/>
          </a:xfrm>
          <a:prstGeom prst="rect">
            <a:avLst/>
          </a:prstGeom>
          <a:noFill/>
          <a:ln>
            <a:noFill/>
          </a:ln>
          <a:effectLst/>
        </p:spPr>
        <p:txBody>
          <a:bodyPr lIns="36576" tIns="36576" rIns="36576" bIns="36576"/>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When I am feeling down or overwhelmed, I can reach out to the following people/resources: </a:t>
            </a:r>
            <a:endParaRPr kumimoji="0" lang="en-US" altLang="en-US"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charset="0"/>
            </a:endParaRPr>
          </a:p>
        </p:txBody>
      </p:sp>
      <p:sp>
        <p:nvSpPr>
          <p:cNvPr id="143366" name="Text Box 3">
            <a:extLst>
              <a:ext uri="{FF2B5EF4-FFF2-40B4-BE49-F238E27FC236}">
                <a16:creationId xmlns:a16="http://schemas.microsoft.com/office/drawing/2014/main" id="{F1FBB777-0C10-40C7-8952-5E7603C1E57A}"/>
              </a:ext>
            </a:extLst>
          </p:cNvPr>
          <p:cNvSpPr txBox="1">
            <a:spLocks noChangeArrowheads="1"/>
          </p:cNvSpPr>
          <p:nvPr/>
        </p:nvSpPr>
        <p:spPr bwMode="auto">
          <a:xfrm>
            <a:off x="1905000" y="2343150"/>
            <a:ext cx="2133600" cy="28194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09DA0"/>
                </a:solidFill>
                <a:effectLst/>
                <a:uLnTx/>
                <a:uFillTx/>
                <a:latin typeface="Calibri" panose="020F0502020204030204" pitchFamily="34" charset="0"/>
                <a:ea typeface="+mn-ea"/>
                <a:cs typeface="Arial" panose="020B0604020202020204" pitchFamily="34" charset="0"/>
              </a:rPr>
              <a:t>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5.__________________</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367" name="Text Box 4">
            <a:extLst>
              <a:ext uri="{FF2B5EF4-FFF2-40B4-BE49-F238E27FC236}">
                <a16:creationId xmlns:a16="http://schemas.microsoft.com/office/drawing/2014/main" id="{3D58630E-53CE-4D0D-AE48-4F91BEA6A0FF}"/>
              </a:ext>
            </a:extLst>
          </p:cNvPr>
          <p:cNvSpPr txBox="1">
            <a:spLocks noChangeArrowheads="1"/>
          </p:cNvSpPr>
          <p:nvPr/>
        </p:nvSpPr>
        <p:spPr bwMode="auto">
          <a:xfrm>
            <a:off x="5286375" y="2343150"/>
            <a:ext cx="2133600" cy="266700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109DA0"/>
                </a:solidFill>
                <a:effectLst/>
                <a:uLnTx/>
                <a:uFillTx/>
                <a:latin typeface="Calibri" panose="020F0502020204030204" pitchFamily="34" charset="0"/>
                <a:ea typeface="+mn-ea"/>
                <a:cs typeface="Arial" panose="020B0604020202020204" pitchFamily="34" charset="0"/>
              </a:rPr>
              <a:t>PHONE NUMBER: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 __________________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4._________________</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5._________________</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 Box 6">
            <a:extLst>
              <a:ext uri="{FF2B5EF4-FFF2-40B4-BE49-F238E27FC236}">
                <a16:creationId xmlns:a16="http://schemas.microsoft.com/office/drawing/2014/main" id="{84E90F67-DE9B-4A8A-9321-9B649E8EB458}"/>
              </a:ext>
            </a:extLst>
          </p:cNvPr>
          <p:cNvSpPr txBox="1">
            <a:spLocks noChangeArrowheads="1"/>
          </p:cNvSpPr>
          <p:nvPr/>
        </p:nvSpPr>
        <p:spPr bwMode="auto">
          <a:xfrm>
            <a:off x="2514600" y="5626100"/>
            <a:ext cx="4114800" cy="706438"/>
          </a:xfrm>
          <a:prstGeom prst="rect">
            <a:avLst/>
          </a:prstGeom>
          <a:noFill/>
          <a:ln>
            <a:noFill/>
          </a:ln>
          <a:effectLst/>
        </p:spPr>
        <p:txBody>
          <a:bodyPr lIns="36576" tIns="36576" rIns="36576" bIns="36576"/>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sz="1400" b="1" i="0" u="none" strike="noStrike" kern="1200" cap="none" spc="0" normalizeH="0" baseline="0" noProof="0" dirty="0">
                <a:ln>
                  <a:noFill/>
                </a:ln>
                <a:solidFill>
                  <a:prstClr val="black">
                    <a:lumMod val="65000"/>
                    <a:lumOff val="35000"/>
                  </a:prstClr>
                </a:solidFill>
                <a:effectLst/>
                <a:uLnTx/>
                <a:uFillTx/>
                <a:latin typeface="Perpetua Titling MT" panose="02020502060505020804" pitchFamily="18" charset="0"/>
                <a:ea typeface="+mn-ea"/>
                <a:cs typeface="Arial" charset="0"/>
              </a:rPr>
              <a:t>*Remember to use this sheet as a reference if you are feeling overwhelmed or need assistance.* </a:t>
            </a:r>
            <a:endParaRPr kumimoji="0" lang="en-US" altLang="en-US" sz="1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charset="0"/>
            </a:endParaRPr>
          </a:p>
        </p:txBody>
      </p:sp>
      <p:sp>
        <p:nvSpPr>
          <p:cNvPr id="143369" name="Slide Number Placeholder 3">
            <a:extLst>
              <a:ext uri="{FF2B5EF4-FFF2-40B4-BE49-F238E27FC236}">
                <a16:creationId xmlns:a16="http://schemas.microsoft.com/office/drawing/2014/main" id="{52F2A1CB-FE70-439A-9998-5C33FCBFE6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5C2E9A2-7ED5-438B-932E-971C1C9F9C92}"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7" descr="Rose Petals 1">
            <a:extLst>
              <a:ext uri="{FF2B5EF4-FFF2-40B4-BE49-F238E27FC236}">
                <a16:creationId xmlns:a16="http://schemas.microsoft.com/office/drawing/2014/main" id="{C86AF568-781B-460D-A41C-FAC1EE1BC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6979" name="Picture 7" descr="Rose Petals 1">
            <a:extLst>
              <a:ext uri="{FF2B5EF4-FFF2-40B4-BE49-F238E27FC236}">
                <a16:creationId xmlns:a16="http://schemas.microsoft.com/office/drawing/2014/main" id="{CAB6BDA9-41C6-4BF4-A9EB-B46B5CF1B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6980" name="Slide Number Placeholder 2">
            <a:extLst>
              <a:ext uri="{FF2B5EF4-FFF2-40B4-BE49-F238E27FC236}">
                <a16:creationId xmlns:a16="http://schemas.microsoft.com/office/drawing/2014/main" id="{14D1325D-E3FA-4FE0-BEE5-4E440504BD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560A10-E7F1-4325-9BFD-609A4C839DC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1142196E-2BA0-4B1F-9736-730F843E651A}"/>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3E51DAA3-7F50-43EF-9BDB-F9B6F0B2CD6D}"/>
              </a:ext>
            </a:extLst>
          </p:cNvPr>
          <p:cNvSpPr>
            <a:spLocks noGrp="1"/>
          </p:cNvSpPr>
          <p:nvPr>
            <p:ph idx="1"/>
          </p:nvPr>
        </p:nvSpPr>
        <p:spPr>
          <a:xfrm>
            <a:off x="1143000" y="1295400"/>
            <a:ext cx="7543800" cy="5060950"/>
          </a:xfrm>
        </p:spPr>
        <p:txBody>
          <a:bodyPr/>
          <a:lstStyle/>
          <a:p>
            <a:pPr eaLnBrk="1" hangingPunct="1">
              <a:buFont typeface="Wingdings" panose="05000000000000000000" pitchFamily="2" charset="2"/>
              <a:buChar char="§"/>
              <a:defRPr/>
            </a:pPr>
            <a:r>
              <a:rPr lang="en-US" altLang="en-US" sz="2400" dirty="0">
                <a:solidFill>
                  <a:schemeClr val="tx1">
                    <a:lumMod val="65000"/>
                    <a:lumOff val="35000"/>
                  </a:schemeClr>
                </a:solidFill>
              </a:rPr>
              <a:t>Assertiveness</a:t>
            </a:r>
          </a:p>
          <a:p>
            <a:pPr marL="657225" lvl="1" indent="-457200" eaLnBrk="1" hangingPunct="1">
              <a:buFont typeface="Wingdings" panose="05000000000000000000" pitchFamily="2" charset="2"/>
              <a:buChar char="ü"/>
              <a:defRPr/>
            </a:pPr>
            <a:r>
              <a:rPr lang="en-US" altLang="en-US" sz="2400" dirty="0">
                <a:solidFill>
                  <a:schemeClr val="tx1">
                    <a:lumMod val="65000"/>
                    <a:lumOff val="35000"/>
                  </a:schemeClr>
                </a:solidFill>
              </a:rPr>
              <a:t>Check-in how woman did with her assertive request (conduct communication analyses-ask for a word by word account)</a:t>
            </a:r>
          </a:p>
          <a:p>
            <a:pPr marL="657225" lvl="1" indent="-457200" eaLnBrk="1" hangingPunct="1">
              <a:buFont typeface="Wingdings" panose="05000000000000000000" pitchFamily="2" charset="2"/>
              <a:buChar char="ü"/>
              <a:defRPr/>
            </a:pPr>
            <a:r>
              <a:rPr lang="en-US" altLang="en-US" sz="2400" dirty="0">
                <a:solidFill>
                  <a:schemeClr val="tx1">
                    <a:lumMod val="65000"/>
                    <a:lumOff val="35000"/>
                  </a:schemeClr>
                </a:solidFill>
              </a:rPr>
              <a:t>Trouble shoot with her if any problems</a:t>
            </a:r>
          </a:p>
          <a:p>
            <a:pPr marL="657225" lvl="1" indent="-457200" eaLnBrk="1" hangingPunct="1">
              <a:buFont typeface="Wingdings" panose="05000000000000000000" pitchFamily="2" charset="2"/>
              <a:buChar char="ü"/>
              <a:defRPr/>
            </a:pPr>
            <a:r>
              <a:rPr lang="en-US" altLang="en-US" sz="2400" dirty="0">
                <a:solidFill>
                  <a:schemeClr val="tx1">
                    <a:lumMod val="65000"/>
                    <a:lumOff val="35000"/>
                  </a:schemeClr>
                </a:solidFill>
              </a:rPr>
              <a:t>Normalize if difficult for woman</a:t>
            </a:r>
          </a:p>
          <a:p>
            <a:pPr marL="657225" lvl="1" indent="-457200" eaLnBrk="1" hangingPunct="1">
              <a:buFont typeface="Wingdings" panose="05000000000000000000" pitchFamily="2" charset="2"/>
              <a:buChar char="ü"/>
              <a:defRPr/>
            </a:pPr>
            <a:r>
              <a:rPr lang="en-US" altLang="en-US" sz="2400" dirty="0">
                <a:solidFill>
                  <a:schemeClr val="tx1">
                    <a:lumMod val="65000"/>
                    <a:lumOff val="35000"/>
                  </a:schemeClr>
                </a:solidFill>
              </a:rPr>
              <a:t>Remind her that she has the right to ask</a:t>
            </a:r>
          </a:p>
          <a:p>
            <a:pPr marL="657225" lvl="1" indent="-457200" eaLnBrk="1" hangingPunct="1">
              <a:buFont typeface="Wingdings" panose="05000000000000000000" pitchFamily="2" charset="2"/>
              <a:buChar char="ü"/>
              <a:defRPr/>
            </a:pPr>
            <a:r>
              <a:rPr lang="en-US" altLang="en-US" sz="2400" dirty="0">
                <a:solidFill>
                  <a:schemeClr val="tx1">
                    <a:lumMod val="65000"/>
                    <a:lumOff val="35000"/>
                  </a:schemeClr>
                </a:solidFill>
              </a:rPr>
              <a:t>Remind her that just because she asked assertively does not mean person will say yes (person has right to say no) </a:t>
            </a:r>
          </a:p>
          <a:p>
            <a:pPr marL="0" indent="0">
              <a:buFont typeface="Arial" panose="020B0604020202020204" pitchFamily="34" charset="0"/>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7" descr="Rose Petals 1">
            <a:extLst>
              <a:ext uri="{FF2B5EF4-FFF2-40B4-BE49-F238E27FC236}">
                <a16:creationId xmlns:a16="http://schemas.microsoft.com/office/drawing/2014/main" id="{27640628-CA41-4AD4-9A77-956461401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8003" name="Picture 7" descr="Rose Petals 1">
            <a:extLst>
              <a:ext uri="{FF2B5EF4-FFF2-40B4-BE49-F238E27FC236}">
                <a16:creationId xmlns:a16="http://schemas.microsoft.com/office/drawing/2014/main" id="{FB66C7D3-343B-46F0-8FE6-CB4564B2D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9637" name="Rectangle 3">
            <a:extLst>
              <a:ext uri="{FF2B5EF4-FFF2-40B4-BE49-F238E27FC236}">
                <a16:creationId xmlns:a16="http://schemas.microsoft.com/office/drawing/2014/main" id="{E8AB7F7D-413A-471A-B3DB-9121B0AE8092}"/>
              </a:ext>
            </a:extLst>
          </p:cNvPr>
          <p:cNvSpPr>
            <a:spLocks noGrp="1" noChangeArrowheads="1"/>
          </p:cNvSpPr>
          <p:nvPr>
            <p:ph idx="1"/>
          </p:nvPr>
        </p:nvSpPr>
        <p:spPr>
          <a:xfrm>
            <a:off x="838200" y="1677988"/>
            <a:ext cx="7467600" cy="4784725"/>
          </a:xfrm>
        </p:spPr>
        <p:txBody>
          <a:bodyPr rtlCol="0">
            <a:normAutofit fontScale="92500"/>
          </a:bodyPr>
          <a:lstStyle/>
          <a:p>
            <a:pPr eaLnBrk="1" fontAlgn="auto" hangingPunct="1">
              <a:spcAft>
                <a:spcPts val="0"/>
              </a:spcAft>
              <a:buFont typeface="Wingdings" panose="05000000000000000000" pitchFamily="2" charset="2"/>
              <a:buChar char="§"/>
              <a:defRPr/>
            </a:pPr>
            <a:r>
              <a:rPr lang="en-US" altLang="en-US" sz="2400" dirty="0">
                <a:solidFill>
                  <a:schemeClr val="tx1">
                    <a:lumMod val="65000"/>
                    <a:lumOff val="35000"/>
                  </a:schemeClr>
                </a:solidFill>
              </a:rPr>
              <a:t>Woman’s does homework on assertiveness and reports that her partner became angry</a:t>
            </a:r>
          </a:p>
          <a:p>
            <a:pPr lvl="1"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Ask for a detailed account, especially request, her tone, her non-verbal, how many requests or accusations were made, use of positive statements.</a:t>
            </a:r>
          </a:p>
          <a:p>
            <a:pPr marL="342900" lvl="1" indent="0" eaLnBrk="1" fontAlgn="auto" hangingPunct="1">
              <a:spcAft>
                <a:spcPts val="0"/>
              </a:spcAft>
              <a:buFont typeface="Arial" panose="020B0604020202020204" pitchFamily="34" charset="0"/>
              <a:buNone/>
              <a:defRPr/>
            </a:pPr>
            <a:r>
              <a:rPr lang="en-US" altLang="en-US" sz="2400" dirty="0">
                <a:solidFill>
                  <a:schemeClr val="tx1">
                    <a:lumMod val="65000"/>
                    <a:lumOff val="35000"/>
                  </a:schemeClr>
                </a:solidFill>
              </a:rPr>
              <a:t> Use example from another participant- </a:t>
            </a:r>
          </a:p>
          <a:p>
            <a:pPr lvl="1" eaLnBrk="1" fontAlgn="auto" hangingPunct="1">
              <a:spcAft>
                <a:spcPts val="0"/>
              </a:spcAft>
              <a:buFont typeface="Wingdings" panose="05000000000000000000" pitchFamily="2" charset="2"/>
              <a:buChar char="ü"/>
              <a:defRPr/>
            </a:pPr>
            <a:r>
              <a:rPr lang="en-US" altLang="en-US" sz="2400" dirty="0">
                <a:solidFill>
                  <a:schemeClr val="tx1">
                    <a:lumMod val="65000"/>
                    <a:lumOff val="35000"/>
                  </a:schemeClr>
                </a:solidFill>
              </a:rPr>
              <a:t>“This reminds of another women I was working with whose partner became very angry when she tried to ask him to watch their baby while she was cooking.  She had approached him when he came home from work and decided to try it again but this time on his day off from work after he came home from spending time with his friends and was always in a good mood.”</a:t>
            </a:r>
          </a:p>
          <a:p>
            <a:pPr lvl="1" eaLnBrk="1" fontAlgn="auto" hangingPunct="1">
              <a:spcAft>
                <a:spcPts val="0"/>
              </a:spcAft>
              <a:buFontTx/>
              <a:buNone/>
              <a:defRPr/>
            </a:pPr>
            <a:endParaRPr lang="en-US" altLang="en-US" sz="2400" dirty="0"/>
          </a:p>
          <a:p>
            <a:pPr lvl="3" eaLnBrk="1" fontAlgn="auto" hangingPunct="1">
              <a:spcAft>
                <a:spcPts val="0"/>
              </a:spcAft>
              <a:buFontTx/>
              <a:buNone/>
              <a:defRPr/>
            </a:pPr>
            <a:endParaRPr lang="en-US" altLang="en-US" sz="1800" dirty="0">
              <a:solidFill>
                <a:schemeClr val="bg1"/>
              </a:solidFill>
            </a:endParaRPr>
          </a:p>
          <a:p>
            <a:pPr lvl="1" eaLnBrk="1" fontAlgn="auto" hangingPunct="1">
              <a:spcAft>
                <a:spcPts val="0"/>
              </a:spcAft>
              <a:buFont typeface="Arial" panose="020B0604020202020204" pitchFamily="34" charset="0"/>
              <a:buChar char="•"/>
              <a:defRPr/>
            </a:pPr>
            <a:endParaRPr lang="en-US" altLang="en-US" sz="2400" dirty="0">
              <a:solidFill>
                <a:schemeClr val="bg1"/>
              </a:solidFill>
            </a:endParaRPr>
          </a:p>
          <a:p>
            <a:pPr lvl="1" eaLnBrk="1" fontAlgn="auto" hangingPunct="1">
              <a:spcAft>
                <a:spcPts val="0"/>
              </a:spcAft>
              <a:buFont typeface="Arial" panose="020B0604020202020204" pitchFamily="34" charset="0"/>
              <a:buChar char="•"/>
              <a:defRPr/>
            </a:pPr>
            <a:endParaRPr lang="en-US" altLang="en-US" sz="2400" dirty="0">
              <a:solidFill>
                <a:schemeClr val="bg1"/>
              </a:solidFill>
            </a:endParaRPr>
          </a:p>
        </p:txBody>
      </p:sp>
      <p:sp>
        <p:nvSpPr>
          <p:cNvPr id="128005" name="Slide Number Placeholder 2">
            <a:extLst>
              <a:ext uri="{FF2B5EF4-FFF2-40B4-BE49-F238E27FC236}">
                <a16:creationId xmlns:a16="http://schemas.microsoft.com/office/drawing/2014/main" id="{AF79CCA3-42DD-49BD-AAF1-FDD6582EC9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6A828C2-59B5-4B55-AEF8-B3E99B38F6C1}"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0A9A1F2A-AC4A-4B13-B9CB-972EE7E5CD69}"/>
              </a:ext>
            </a:extLst>
          </p:cNvPr>
          <p:cNvSpPr>
            <a:spLocks noGrp="1"/>
          </p:cNvSpPr>
          <p:nvPr>
            <p:ph type="title"/>
          </p:nvPr>
        </p:nvSpPr>
        <p:spPr/>
        <p:txBody>
          <a:bodyPr/>
          <a:lstStyle/>
          <a:p>
            <a:pPr>
              <a:defRPr/>
            </a:pPr>
            <a:r>
              <a:rPr lang="en-US" altLang="en-US" sz="4000" dirty="0">
                <a:solidFill>
                  <a:schemeClr val="tx1">
                    <a:lumMod val="65000"/>
                    <a:lumOff val="35000"/>
                  </a:schemeClr>
                </a:solidFill>
              </a:rPr>
              <a:t>Potential Difficulties</a:t>
            </a:r>
            <a:br>
              <a:rPr lang="en-US" altLang="en-US" sz="4000" dirty="0">
                <a:solidFill>
                  <a:schemeClr val="tx1">
                    <a:lumMod val="65000"/>
                    <a:lumOff val="35000"/>
                  </a:schemeClr>
                </a:solidFill>
              </a:rPr>
            </a:br>
            <a:r>
              <a:rPr lang="en-US" altLang="en-US" sz="4000" dirty="0">
                <a:solidFill>
                  <a:schemeClr val="tx1">
                    <a:lumMod val="65000"/>
                    <a:lumOff val="35000"/>
                  </a:schemeClr>
                </a:solidFill>
              </a:rPr>
              <a:t> Interpersonal Disputes</a:t>
            </a:r>
            <a:endParaRPr lang="en-US"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7" descr="Rose Petals 1">
            <a:extLst>
              <a:ext uri="{FF2B5EF4-FFF2-40B4-BE49-F238E27FC236}">
                <a16:creationId xmlns:a16="http://schemas.microsoft.com/office/drawing/2014/main" id="{01C8C287-B8AE-4881-BA9E-1C885DFF3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29027" name="Picture 7" descr="Rose Petals 1">
            <a:extLst>
              <a:ext uri="{FF2B5EF4-FFF2-40B4-BE49-F238E27FC236}">
                <a16:creationId xmlns:a16="http://schemas.microsoft.com/office/drawing/2014/main" id="{A31CD348-AE43-497A-9378-B6A0E4FC7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9028" name="Slide Number Placeholder 2">
            <a:extLst>
              <a:ext uri="{FF2B5EF4-FFF2-40B4-BE49-F238E27FC236}">
                <a16:creationId xmlns:a16="http://schemas.microsoft.com/office/drawing/2014/main" id="{74D3716E-7CA2-4662-9401-B0F732CB90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FCF73E8-8141-49B6-9AA5-F5861E02171D}"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7FC1B1E-0A41-46C6-9148-FD4A6125F711}"/>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03B1C5CA-078E-4617-AB64-3D5BC1B95051}"/>
              </a:ext>
            </a:extLst>
          </p:cNvPr>
          <p:cNvSpPr>
            <a:spLocks noGrp="1"/>
          </p:cNvSpPr>
          <p:nvPr>
            <p:ph idx="1"/>
          </p:nvPr>
        </p:nvSpPr>
        <p:spPr>
          <a:xfrm>
            <a:off x="1066800" y="1219200"/>
            <a:ext cx="7696200" cy="5105400"/>
          </a:xfrm>
        </p:spPr>
        <p:txBody>
          <a:bodyPr/>
          <a:lstStyle/>
          <a:p>
            <a:pPr eaLnBrk="1" hangingPunct="1">
              <a:buFont typeface="Wingdings" panose="05000000000000000000" pitchFamily="2" charset="2"/>
              <a:buChar char="§"/>
              <a:defRPr/>
            </a:pPr>
            <a:r>
              <a:rPr lang="en-US" altLang="en-US" sz="2400" dirty="0">
                <a:solidFill>
                  <a:schemeClr val="tx1">
                    <a:lumMod val="65000"/>
                    <a:lumOff val="35000"/>
                  </a:schemeClr>
                </a:solidFill>
              </a:rPr>
              <a:t>Review Assertiveness</a:t>
            </a:r>
          </a:p>
          <a:p>
            <a:pPr marL="657225" lvl="1" indent="-457200" eaLnBrk="1" hangingPunct="1">
              <a:buFont typeface="Wingdings" panose="05000000000000000000" pitchFamily="2" charset="2"/>
              <a:buChar char="ü"/>
              <a:defRPr/>
            </a:pPr>
            <a:r>
              <a:rPr lang="en-US" altLang="en-US" sz="2000" dirty="0">
                <a:solidFill>
                  <a:schemeClr val="tx1">
                    <a:lumMod val="65000"/>
                    <a:lumOff val="35000"/>
                  </a:schemeClr>
                </a:solidFill>
              </a:rPr>
              <a:t>“What is assertiveness?”</a:t>
            </a:r>
          </a:p>
          <a:p>
            <a:pPr marL="657225" lvl="1" indent="-457200" eaLnBrk="1" hangingPunct="1">
              <a:buFont typeface="Wingdings" panose="05000000000000000000" pitchFamily="2" charset="2"/>
              <a:buChar char="ü"/>
              <a:defRPr/>
            </a:pPr>
            <a:r>
              <a:rPr lang="en-US" altLang="en-US" sz="2000" dirty="0">
                <a:solidFill>
                  <a:schemeClr val="tx1">
                    <a:lumMod val="65000"/>
                    <a:lumOff val="35000"/>
                  </a:schemeClr>
                </a:solidFill>
              </a:rPr>
              <a:t>Remind her that people around her might not know what she needs</a:t>
            </a:r>
          </a:p>
          <a:p>
            <a:pPr marL="657225" lvl="1" indent="-457200" eaLnBrk="1" hangingPunct="1">
              <a:buFont typeface="Wingdings" panose="05000000000000000000" pitchFamily="2" charset="2"/>
              <a:buChar char="ü"/>
              <a:defRPr/>
            </a:pPr>
            <a:r>
              <a:rPr lang="en-US" altLang="en-US" sz="2000" dirty="0">
                <a:solidFill>
                  <a:schemeClr val="tx1">
                    <a:lumMod val="65000"/>
                    <a:lumOff val="35000"/>
                  </a:schemeClr>
                </a:solidFill>
              </a:rPr>
              <a:t>Importance of communicating those needs</a:t>
            </a:r>
          </a:p>
          <a:p>
            <a:pPr marL="542925" lvl="1" indent="-342900" eaLnBrk="1" hangingPunct="1">
              <a:buFont typeface="Wingdings" panose="05000000000000000000" pitchFamily="2" charset="2"/>
              <a:buChar char="§"/>
              <a:defRPr/>
            </a:pPr>
            <a:r>
              <a:rPr lang="en-US" altLang="en-US" sz="2400" dirty="0">
                <a:solidFill>
                  <a:schemeClr val="tx1">
                    <a:lumMod val="65000"/>
                    <a:lumOff val="35000"/>
                  </a:schemeClr>
                </a:solidFill>
              </a:rPr>
              <a:t>Compare assertiveness to nonassertive and aggressive behavior</a:t>
            </a:r>
          </a:p>
          <a:p>
            <a:pPr marL="600075" lvl="2" indent="0" eaLnBrk="1" hangingPunct="1">
              <a:buFont typeface="Arial" charset="0"/>
              <a:buNone/>
              <a:defRPr/>
            </a:pPr>
            <a:r>
              <a:rPr lang="en-US" altLang="en-US" sz="2000" dirty="0">
                <a:solidFill>
                  <a:schemeClr val="tx1">
                    <a:lumMod val="65000"/>
                    <a:lumOff val="35000"/>
                  </a:schemeClr>
                </a:solidFill>
              </a:rPr>
              <a:t>	Nonassertive- you do not express your own want, needs or ideas.  You ignore your own rights.</a:t>
            </a:r>
          </a:p>
          <a:p>
            <a:pPr marL="1400175" lvl="3" indent="-342900" eaLnBrk="1" hangingPunct="1">
              <a:buFont typeface="Wingdings" panose="05000000000000000000" pitchFamily="2" charset="2"/>
              <a:buChar char="ü"/>
              <a:defRPr/>
            </a:pPr>
            <a:r>
              <a:rPr lang="en-US" altLang="en-US" sz="1800" dirty="0">
                <a:solidFill>
                  <a:schemeClr val="tx1">
                    <a:lumMod val="65000"/>
                    <a:lumOff val="35000"/>
                  </a:schemeClr>
                </a:solidFill>
              </a:rPr>
              <a:t>Ask “What happens when you are nonassertive?”</a:t>
            </a:r>
          </a:p>
          <a:p>
            <a:pPr marL="600075" lvl="2" indent="0" eaLnBrk="1" hangingPunct="1">
              <a:buFont typeface="Arial" charset="0"/>
              <a:buNone/>
              <a:defRPr/>
            </a:pPr>
            <a:r>
              <a:rPr lang="en-US" altLang="en-US" sz="2000" dirty="0">
                <a:solidFill>
                  <a:schemeClr val="tx1">
                    <a:lumMod val="65000"/>
                    <a:lumOff val="35000"/>
                  </a:schemeClr>
                </a:solidFill>
              </a:rPr>
              <a:t>	Aggressive- expression of needs and feelings at expense of others. You violate another persons’ rights</a:t>
            </a:r>
          </a:p>
          <a:p>
            <a:pPr marL="1400175" lvl="3" indent="-342900" eaLnBrk="1" hangingPunct="1">
              <a:buFont typeface="Wingdings" panose="05000000000000000000" pitchFamily="2" charset="2"/>
              <a:buChar char="ü"/>
              <a:defRPr/>
            </a:pPr>
            <a:r>
              <a:rPr lang="en-US" altLang="en-US" sz="1800" dirty="0">
                <a:solidFill>
                  <a:schemeClr val="tx1">
                    <a:lumMod val="65000"/>
                    <a:lumOff val="35000"/>
                  </a:schemeClr>
                </a:solidFill>
              </a:rPr>
              <a:t>Ask “What happens when you are aggressive?”</a:t>
            </a:r>
          </a:p>
          <a:p>
            <a:pPr marL="942975" lvl="2" indent="-342900" eaLnBrk="1" hangingPunct="1">
              <a:buFont typeface="Wingdings" panose="05000000000000000000" pitchFamily="2" charset="2"/>
              <a:buChar char="ü"/>
              <a:defRPr/>
            </a:pPr>
            <a:endParaRPr lang="en-US" altLang="en-US" sz="1800" dirty="0">
              <a:solidFill>
                <a:schemeClr val="tx1">
                  <a:lumMod val="65000"/>
                  <a:lumOff val="35000"/>
                </a:schemeClr>
              </a:solidFill>
            </a:endParaRPr>
          </a:p>
          <a:p>
            <a:pPr marL="942975" lvl="2" indent="-342900" eaLnBrk="1" hangingPunct="1">
              <a:buFont typeface="Wingdings" panose="05000000000000000000" pitchFamily="2" charset="2"/>
              <a:buChar char="ü"/>
              <a:defRPr/>
            </a:pPr>
            <a:endParaRPr lang="en-US" altLang="en-US" sz="2000" dirty="0">
              <a:solidFill>
                <a:schemeClr val="tx1">
                  <a:lumMod val="65000"/>
                  <a:lumOff val="3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7" descr="Rose Petals 1">
            <a:extLst>
              <a:ext uri="{FF2B5EF4-FFF2-40B4-BE49-F238E27FC236}">
                <a16:creationId xmlns:a16="http://schemas.microsoft.com/office/drawing/2014/main" id="{E6EB2A56-DFCB-4375-B1DA-46201B48D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0051" name="Picture 7" descr="Rose Petals 1">
            <a:extLst>
              <a:ext uri="{FF2B5EF4-FFF2-40B4-BE49-F238E27FC236}">
                <a16:creationId xmlns:a16="http://schemas.microsoft.com/office/drawing/2014/main" id="{F6410B66-01C0-4354-A841-63EE7BF40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0052" name="Slide Number Placeholder 2">
            <a:extLst>
              <a:ext uri="{FF2B5EF4-FFF2-40B4-BE49-F238E27FC236}">
                <a16:creationId xmlns:a16="http://schemas.microsoft.com/office/drawing/2014/main" id="{B5D6529F-8470-443A-A789-7F4AE02744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E21078-21E1-4306-9619-BEB9176AEB3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7C379253-B364-443B-ADDB-8C97DF7874CF}"/>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2EE8EB33-A463-42CF-8277-62D710D86C54}"/>
              </a:ext>
            </a:extLst>
          </p:cNvPr>
          <p:cNvSpPr>
            <a:spLocks noGrp="1"/>
          </p:cNvSpPr>
          <p:nvPr>
            <p:ph idx="1"/>
          </p:nvPr>
        </p:nvSpPr>
        <p:spPr>
          <a:xfrm>
            <a:off x="1143000" y="1295400"/>
            <a:ext cx="7543800" cy="5060950"/>
          </a:xfrm>
        </p:spPr>
        <p:txBody>
          <a:bodyPr/>
          <a:lstStyle/>
          <a:p>
            <a:pPr marL="657225" lvl="1" indent="-457200" eaLnBrk="1" hangingPunct="1">
              <a:buFont typeface="Wingdings" panose="05000000000000000000" pitchFamily="2" charset="2"/>
              <a:buChar char="§"/>
              <a:defRPr/>
            </a:pPr>
            <a:r>
              <a:rPr lang="en-US" altLang="en-US" dirty="0">
                <a:solidFill>
                  <a:schemeClr val="tx1">
                    <a:lumMod val="65000"/>
                    <a:lumOff val="35000"/>
                  </a:schemeClr>
                </a:solidFill>
              </a:rPr>
              <a:t>Barriers to being assertive</a:t>
            </a:r>
          </a:p>
          <a:p>
            <a:pPr marL="942975" lvl="2" indent="-342900" eaLnBrk="1" hangingPunct="1">
              <a:defRPr/>
            </a:pPr>
            <a:r>
              <a:rPr lang="en-US" sz="2000" dirty="0">
                <a:solidFill>
                  <a:schemeClr val="tx1">
                    <a:lumMod val="65000"/>
                    <a:lumOff val="35000"/>
                  </a:schemeClr>
                </a:solidFill>
              </a:rPr>
              <a:t>Not always valued in women in different cultures, </a:t>
            </a:r>
          </a:p>
          <a:p>
            <a:pPr marL="942975" lvl="2" indent="-342900" eaLnBrk="1" hangingPunct="1">
              <a:defRPr/>
            </a:pPr>
            <a:r>
              <a:rPr lang="en-US" sz="2000" dirty="0">
                <a:solidFill>
                  <a:schemeClr val="tx1">
                    <a:lumMod val="65000"/>
                    <a:lumOff val="35000"/>
                  </a:schemeClr>
                </a:solidFill>
              </a:rPr>
              <a:t>Fear of retaliation and conflict, </a:t>
            </a:r>
          </a:p>
          <a:p>
            <a:pPr marL="942975" lvl="2" indent="-342900" eaLnBrk="1" hangingPunct="1">
              <a:defRPr/>
            </a:pPr>
            <a:r>
              <a:rPr lang="en-US" sz="2000" dirty="0">
                <a:solidFill>
                  <a:schemeClr val="tx1">
                    <a:lumMod val="65000"/>
                    <a:lumOff val="35000"/>
                  </a:schemeClr>
                </a:solidFill>
              </a:rPr>
              <a:t>Lack of knowledge of assertiveness as a skill, </a:t>
            </a:r>
          </a:p>
          <a:p>
            <a:pPr marL="942975" lvl="2" indent="-342900" eaLnBrk="1" hangingPunct="1">
              <a:defRPr/>
            </a:pPr>
            <a:r>
              <a:rPr lang="en-US" sz="2000" dirty="0">
                <a:solidFill>
                  <a:schemeClr val="tx1">
                    <a:lumMod val="65000"/>
                    <a:lumOff val="35000"/>
                  </a:schemeClr>
                </a:solidFill>
              </a:rPr>
              <a:t>Fear of being called mean or selfish, </a:t>
            </a:r>
          </a:p>
          <a:p>
            <a:pPr marL="942975" lvl="2" indent="-342900" eaLnBrk="1" hangingPunct="1">
              <a:defRPr/>
            </a:pPr>
            <a:r>
              <a:rPr lang="en-US" sz="2000" dirty="0">
                <a:solidFill>
                  <a:schemeClr val="tx1">
                    <a:lumMod val="65000"/>
                    <a:lumOff val="35000"/>
                  </a:schemeClr>
                </a:solidFill>
              </a:rPr>
              <a:t>Fear of losing the relationship, </a:t>
            </a:r>
          </a:p>
          <a:p>
            <a:pPr marL="942975" lvl="2" indent="-342900" eaLnBrk="1" hangingPunct="1">
              <a:defRPr/>
            </a:pPr>
            <a:r>
              <a:rPr lang="en-US" sz="2000" dirty="0">
                <a:solidFill>
                  <a:schemeClr val="tx1">
                    <a:lumMod val="65000"/>
                    <a:lumOff val="35000"/>
                  </a:schemeClr>
                </a:solidFill>
              </a:rPr>
              <a:t>Beliefs that we do not deserve what we are asking for or should be able to handle the situation ourselves, </a:t>
            </a:r>
          </a:p>
          <a:p>
            <a:pPr marL="942975" lvl="2" indent="-342900" eaLnBrk="1" hangingPunct="1">
              <a:defRPr/>
            </a:pPr>
            <a:r>
              <a:rPr lang="en-US" sz="2000" dirty="0">
                <a:solidFill>
                  <a:schemeClr val="tx1">
                    <a:lumMod val="65000"/>
                    <a:lumOff val="35000"/>
                  </a:schemeClr>
                </a:solidFill>
              </a:rPr>
              <a:t>Not being ready to hear no or face that relationships are not repairable, </a:t>
            </a:r>
          </a:p>
          <a:p>
            <a:pPr marL="942975" lvl="2" indent="-342900" eaLnBrk="1" hangingPunct="1">
              <a:defRPr/>
            </a:pPr>
            <a:r>
              <a:rPr lang="en-US" sz="2000" dirty="0">
                <a:solidFill>
                  <a:schemeClr val="tx1">
                    <a:lumMod val="65000"/>
                    <a:lumOff val="35000"/>
                  </a:schemeClr>
                </a:solidFill>
              </a:rPr>
              <a:t>Lack of trust in yourself. </a:t>
            </a:r>
          </a:p>
          <a:p>
            <a:pPr marL="657225" lvl="1" indent="-457200" eaLnBrk="1" hangingPunct="1">
              <a:buFont typeface="Wingdings" panose="05000000000000000000" pitchFamily="2" charset="2"/>
              <a:buChar char="§"/>
              <a:defRPr/>
            </a:pPr>
            <a:r>
              <a:rPr lang="en-US" altLang="en-US" dirty="0">
                <a:solidFill>
                  <a:schemeClr val="tx1">
                    <a:lumMod val="65000"/>
                    <a:lumOff val="35000"/>
                  </a:schemeClr>
                </a:solidFill>
              </a:rPr>
              <a:t>Practice and Prepare will help break these barriers</a:t>
            </a:r>
          </a:p>
          <a:p>
            <a:pPr marL="0" indent="0">
              <a:buFont typeface="Arial" panose="020B0604020202020204" pitchFamily="34"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3">
            <a:extLst>
              <a:ext uri="{FF2B5EF4-FFF2-40B4-BE49-F238E27FC236}">
                <a16:creationId xmlns:a16="http://schemas.microsoft.com/office/drawing/2014/main" id="{FC749D55-CD8C-41B1-A90C-465DDB3469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72AAA50-CD1D-4050-8896-1575591419F3}"/>
              </a:ext>
            </a:extLst>
          </p:cNvPr>
          <p:cNvSpPr>
            <a:spLocks noGrp="1"/>
          </p:cNvSpPr>
          <p:nvPr>
            <p:ph type="title"/>
          </p:nvPr>
        </p:nvSpPr>
        <p:spPr>
          <a:xfrm>
            <a:off x="677863" y="360363"/>
            <a:ext cx="7886700" cy="1325562"/>
          </a:xfrm>
        </p:spPr>
        <p:txBody>
          <a:bodyPr/>
          <a:lstStyle/>
          <a:p>
            <a:pPr>
              <a:defRPr/>
            </a:pPr>
            <a:r>
              <a:rPr lang="en-US" dirty="0">
                <a:solidFill>
                  <a:schemeClr val="tx1">
                    <a:lumMod val="65000"/>
                    <a:lumOff val="35000"/>
                  </a:schemeClr>
                </a:solidFill>
              </a:rPr>
              <a:t>Asking for Help: Who, Me? Needy?</a:t>
            </a:r>
          </a:p>
        </p:txBody>
      </p:sp>
      <p:pic>
        <p:nvPicPr>
          <p:cNvPr id="131076" name="Picture 2">
            <a:extLst>
              <a:ext uri="{FF2B5EF4-FFF2-40B4-BE49-F238E27FC236}">
                <a16:creationId xmlns:a16="http://schemas.microsoft.com/office/drawing/2014/main" id="{055DBAA1-E604-4424-8284-E8E9FCE05F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AutoShape 3">
            <a:extLst>
              <a:ext uri="{FF2B5EF4-FFF2-40B4-BE49-F238E27FC236}">
                <a16:creationId xmlns:a16="http://schemas.microsoft.com/office/drawing/2014/main" id="{22B113D1-098C-4305-A2DA-9DBB3A3DE950}"/>
              </a:ext>
            </a:extLst>
          </p:cNvPr>
          <p:cNvSpPr>
            <a:spLocks noChangeArrowheads="1"/>
          </p:cNvSpPr>
          <p:nvPr/>
        </p:nvSpPr>
        <p:spPr bwMode="auto">
          <a:xfrm rot="-4720305">
            <a:off x="1495426" y="1500187"/>
            <a:ext cx="2068512" cy="2182813"/>
          </a:xfrm>
          <a:prstGeom prst="cloudCallout">
            <a:avLst>
              <a:gd name="adj1" fmla="val -60037"/>
              <a:gd name="adj2" fmla="val 85903"/>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1078" name="Picture 5">
            <a:extLst>
              <a:ext uri="{FF2B5EF4-FFF2-40B4-BE49-F238E27FC236}">
                <a16:creationId xmlns:a16="http://schemas.microsoft.com/office/drawing/2014/main" id="{31F6E505-651F-4CF7-A4EF-4B3B3BA1A5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8925" y="3998913"/>
            <a:ext cx="3189288"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9" name="AutoShape 4">
            <a:extLst>
              <a:ext uri="{FF2B5EF4-FFF2-40B4-BE49-F238E27FC236}">
                <a16:creationId xmlns:a16="http://schemas.microsoft.com/office/drawing/2014/main" id="{74193BEF-17C9-4502-8B13-1E09A740DBB6}"/>
              </a:ext>
            </a:extLst>
          </p:cNvPr>
          <p:cNvSpPr>
            <a:spLocks noChangeArrowheads="1"/>
          </p:cNvSpPr>
          <p:nvPr/>
        </p:nvSpPr>
        <p:spPr bwMode="auto">
          <a:xfrm rot="-841708">
            <a:off x="5449888" y="1457325"/>
            <a:ext cx="1636712" cy="2216150"/>
          </a:xfrm>
          <a:prstGeom prst="cloudCallout">
            <a:avLst>
              <a:gd name="adj1" fmla="val -79810"/>
              <a:gd name="adj2" fmla="val 52208"/>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2DF5A039-A749-4E90-9A69-7EC76FA19DD1}"/>
              </a:ext>
            </a:extLst>
          </p:cNvPr>
          <p:cNvSpPr txBox="1"/>
          <p:nvPr/>
        </p:nvSpPr>
        <p:spPr>
          <a:xfrm>
            <a:off x="2133600" y="1690688"/>
            <a:ext cx="908050" cy="23082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t>
            </a: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Our society has put women in a position to think that they must do it </a:t>
            </a:r>
            <a:r>
              <a:rPr kumimoji="0" lang="en-US" sz="10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all</a:t>
            </a: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Supermoms, in reality, are few and far between.”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Carol </a:t>
            </a:r>
            <a:endPar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 </a:t>
            </a:r>
          </a:p>
        </p:txBody>
      </p:sp>
      <p:sp>
        <p:nvSpPr>
          <p:cNvPr id="9" name="TextBox 8">
            <a:extLst>
              <a:ext uri="{FF2B5EF4-FFF2-40B4-BE49-F238E27FC236}">
                <a16:creationId xmlns:a16="http://schemas.microsoft.com/office/drawing/2014/main" id="{A1C47D9A-6E85-4B6E-976B-7FCA271B937D}"/>
              </a:ext>
            </a:extLst>
          </p:cNvPr>
          <p:cNvSpPr txBox="1"/>
          <p:nvPr/>
        </p:nvSpPr>
        <p:spPr>
          <a:xfrm>
            <a:off x="5892800" y="2116138"/>
            <a:ext cx="903288" cy="1177925"/>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Asking for help brings up feelings of </a:t>
            </a:r>
            <a:r>
              <a:rPr kumimoji="0" lang="en-US" sz="105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failure.</a:t>
            </a:r>
            <a:r>
              <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Tammy </a:t>
            </a:r>
            <a:endParaRPr kumimoji="0" lang="en-US" sz="105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131082" name="Slide Number Placeholder 3">
            <a:extLst>
              <a:ext uri="{FF2B5EF4-FFF2-40B4-BE49-F238E27FC236}">
                <a16:creationId xmlns:a16="http://schemas.microsoft.com/office/drawing/2014/main" id="{907D0F62-41EA-4E8B-A6E3-5E71FBE57B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4A213C3-F5ED-4496-A54A-51590E6B249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a:extLst>
              <a:ext uri="{FF2B5EF4-FFF2-40B4-BE49-F238E27FC236}">
                <a16:creationId xmlns:a16="http://schemas.microsoft.com/office/drawing/2014/main" id="{F26C110C-9877-4407-BB9D-36B9082CCF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7013" y="0"/>
            <a:ext cx="1296987"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2CC4DB3-7C90-42C1-A98E-F3C10320A613}"/>
              </a:ext>
            </a:extLst>
          </p:cNvPr>
          <p:cNvSpPr>
            <a:spLocks noGrp="1"/>
          </p:cNvSpPr>
          <p:nvPr>
            <p:ph type="title"/>
          </p:nvPr>
        </p:nvSpPr>
        <p:spPr/>
        <p:txBody>
          <a:bodyPr/>
          <a:lstStyle/>
          <a:p>
            <a:pPr>
              <a:defRPr/>
            </a:pPr>
            <a:r>
              <a:rPr lang="en-US" dirty="0">
                <a:solidFill>
                  <a:schemeClr val="tx1">
                    <a:lumMod val="65000"/>
                    <a:lumOff val="35000"/>
                  </a:schemeClr>
                </a:solidFill>
              </a:rPr>
              <a:t>Asking for Help: Who, Me? Needy?</a:t>
            </a:r>
          </a:p>
        </p:txBody>
      </p:sp>
      <p:pic>
        <p:nvPicPr>
          <p:cNvPr id="132100" name="Picture 2">
            <a:extLst>
              <a:ext uri="{FF2B5EF4-FFF2-40B4-BE49-F238E27FC236}">
                <a16:creationId xmlns:a16="http://schemas.microsoft.com/office/drawing/2014/main" id="{B6B4102F-5E3E-44E5-A331-F82FF8370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76563"/>
            <a:ext cx="129698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4">
            <a:extLst>
              <a:ext uri="{FF2B5EF4-FFF2-40B4-BE49-F238E27FC236}">
                <a16:creationId xmlns:a16="http://schemas.microsoft.com/office/drawing/2014/main" id="{4AD5692E-9CC8-47C8-BBFE-557DE6E59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629150"/>
            <a:ext cx="2413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AutoShape 2">
            <a:extLst>
              <a:ext uri="{FF2B5EF4-FFF2-40B4-BE49-F238E27FC236}">
                <a16:creationId xmlns:a16="http://schemas.microsoft.com/office/drawing/2014/main" id="{FA22A70B-6B88-4F7A-9AA7-6AA7AEAAC3F3}"/>
              </a:ext>
            </a:extLst>
          </p:cNvPr>
          <p:cNvSpPr>
            <a:spLocks noChangeArrowheads="1"/>
          </p:cNvSpPr>
          <p:nvPr/>
        </p:nvSpPr>
        <p:spPr bwMode="auto">
          <a:xfrm rot="-3761722">
            <a:off x="3475038" y="1631950"/>
            <a:ext cx="1995488" cy="1925637"/>
          </a:xfrm>
          <a:prstGeom prst="cloudCallout">
            <a:avLst>
              <a:gd name="adj1" fmla="val -47153"/>
              <a:gd name="adj2" fmla="val 100088"/>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103" name="AutoShape 4">
            <a:extLst>
              <a:ext uri="{FF2B5EF4-FFF2-40B4-BE49-F238E27FC236}">
                <a16:creationId xmlns:a16="http://schemas.microsoft.com/office/drawing/2014/main" id="{BB15AA78-6CE5-4639-B9C2-E268FC754AC3}"/>
              </a:ext>
            </a:extLst>
          </p:cNvPr>
          <p:cNvSpPr>
            <a:spLocks noChangeArrowheads="1"/>
          </p:cNvSpPr>
          <p:nvPr/>
        </p:nvSpPr>
        <p:spPr bwMode="auto">
          <a:xfrm rot="-5400000">
            <a:off x="1787525" y="3165475"/>
            <a:ext cx="2895600" cy="2660650"/>
          </a:xfrm>
          <a:prstGeom prst="cloudCallout">
            <a:avLst>
              <a:gd name="adj1" fmla="val -5338"/>
              <a:gd name="adj2" fmla="val 110389"/>
            </a:avLst>
          </a:prstGeom>
          <a:solidFill>
            <a:srgbClr val="FFFFFF"/>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lIns="36576" tIns="36576" rIns="36576" bIns="36576"/>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F81F00A1-D32B-485F-BC64-8B6B8D48158B}"/>
              </a:ext>
            </a:extLst>
          </p:cNvPr>
          <p:cNvSpPr txBox="1"/>
          <p:nvPr/>
        </p:nvSpPr>
        <p:spPr>
          <a:xfrm>
            <a:off x="3944938" y="1941513"/>
            <a:ext cx="919162" cy="156845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For the first time, I realized I needed </a:t>
            </a:r>
            <a:r>
              <a:rPr kumimoji="0" lang="en-US" sz="12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help</a:t>
            </a: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Laurie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10" name="TextBox 9">
            <a:extLst>
              <a:ext uri="{FF2B5EF4-FFF2-40B4-BE49-F238E27FC236}">
                <a16:creationId xmlns:a16="http://schemas.microsoft.com/office/drawing/2014/main" id="{265E001C-3EB7-4909-998C-54090C0B05BC}"/>
              </a:ext>
            </a:extLst>
          </p:cNvPr>
          <p:cNvSpPr txBox="1"/>
          <p:nvPr/>
        </p:nvSpPr>
        <p:spPr>
          <a:xfrm>
            <a:off x="2438400" y="3343275"/>
            <a:ext cx="1173163" cy="2400300"/>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“You never know what kind of reaction you will get. My mom said, ‘you just have to deal with it.’ This attitude just shuts people down.”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Gaye </a:t>
            </a:r>
            <a:endParaRPr kumimoji="0" lang="en-US" sz="12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Arial" charset="0"/>
              </a:rPr>
              <a:t> </a:t>
            </a:r>
          </a:p>
        </p:txBody>
      </p:sp>
      <p:sp>
        <p:nvSpPr>
          <p:cNvPr id="132106" name="Slide Number Placeholder 3">
            <a:extLst>
              <a:ext uri="{FF2B5EF4-FFF2-40B4-BE49-F238E27FC236}">
                <a16:creationId xmlns:a16="http://schemas.microsoft.com/office/drawing/2014/main" id="{3CBFE788-AD98-4D91-9DC7-2472146BA9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CC1B85-92AE-4403-9653-7EFDFB4474CC}"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7" descr="Rose Petals 1">
            <a:extLst>
              <a:ext uri="{FF2B5EF4-FFF2-40B4-BE49-F238E27FC236}">
                <a16:creationId xmlns:a16="http://schemas.microsoft.com/office/drawing/2014/main" id="{4292BB61-5AF9-4981-98AA-9369BBF49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3123" name="Picture 7" descr="Rose Petals 1">
            <a:extLst>
              <a:ext uri="{FF2B5EF4-FFF2-40B4-BE49-F238E27FC236}">
                <a16:creationId xmlns:a16="http://schemas.microsoft.com/office/drawing/2014/main" id="{99B12146-B648-4B15-94BA-3FD2DC28A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3124" name="Slide Number Placeholder 2">
            <a:extLst>
              <a:ext uri="{FF2B5EF4-FFF2-40B4-BE49-F238E27FC236}">
                <a16:creationId xmlns:a16="http://schemas.microsoft.com/office/drawing/2014/main" id="{8B9D459C-8A1C-4E2A-938B-DA927CEFB4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50B9B4-7A49-4429-B6F6-D2234DDDF869}"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22F701B8-2B0E-42CC-A657-614060DCF122}"/>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E6EA9FE2-0AD7-4B63-AB85-526FB38C477B}"/>
              </a:ext>
            </a:extLst>
          </p:cNvPr>
          <p:cNvSpPr>
            <a:spLocks noGrp="1"/>
          </p:cNvSpPr>
          <p:nvPr>
            <p:ph idx="1"/>
          </p:nvPr>
        </p:nvSpPr>
        <p:spPr>
          <a:xfrm>
            <a:off x="1066800" y="1219200"/>
            <a:ext cx="7696200" cy="5105400"/>
          </a:xfrm>
        </p:spPr>
        <p:txBody>
          <a:bodyPr/>
          <a:lstStyle/>
          <a:p>
            <a:pPr marL="657225" lvl="1" indent="-457200" eaLnBrk="1" hangingPunct="1">
              <a:buFont typeface="Wingdings" panose="05000000000000000000" pitchFamily="2" charset="2"/>
              <a:buChar char="§"/>
              <a:defRPr/>
            </a:pPr>
            <a:r>
              <a:rPr lang="en-US" altLang="en-US" dirty="0">
                <a:solidFill>
                  <a:schemeClr val="tx1">
                    <a:lumMod val="65000"/>
                    <a:lumOff val="35000"/>
                  </a:schemeClr>
                </a:solidFill>
              </a:rPr>
              <a:t>Saying NO</a:t>
            </a:r>
          </a:p>
          <a:p>
            <a:pPr marL="200025" lvl="1" indent="0" eaLnBrk="1" hangingPunct="1">
              <a:buFont typeface="Arial" charset="0"/>
              <a:buNone/>
              <a:defRPr/>
            </a:pPr>
            <a:r>
              <a:rPr lang="en-US" altLang="en-US" sz="2400" dirty="0">
                <a:solidFill>
                  <a:schemeClr val="tx1">
                    <a:lumMod val="65000"/>
                    <a:lumOff val="35000"/>
                  </a:schemeClr>
                </a:solidFill>
              </a:rPr>
              <a:t>	New baby, new demands on top of old demands.  	Need to thin what is important to you (priorities) Sometimes will have to say No to take care of yourself </a:t>
            </a:r>
          </a:p>
          <a:p>
            <a:pPr marL="200025" lvl="1" indent="0" eaLnBrk="1" hangingPunct="1">
              <a:buFont typeface="Arial" charset="0"/>
              <a:buNone/>
              <a:defRPr/>
            </a:pPr>
            <a:endParaRPr lang="en-US" altLang="en-US" sz="2400" dirty="0">
              <a:solidFill>
                <a:schemeClr val="tx1">
                  <a:lumMod val="65000"/>
                  <a:lumOff val="35000"/>
                </a:schemeClr>
              </a:solidFill>
            </a:endParaRPr>
          </a:p>
          <a:p>
            <a:pPr marL="200025" lvl="1" indent="0" eaLnBrk="1" hangingPunct="1">
              <a:buFont typeface="Arial" charset="0"/>
              <a:buNone/>
              <a:defRPr/>
            </a:pPr>
            <a:r>
              <a:rPr lang="en-US" altLang="en-US" sz="2400" dirty="0">
                <a:solidFill>
                  <a:schemeClr val="tx1">
                    <a:lumMod val="65000"/>
                    <a:lumOff val="35000"/>
                  </a:schemeClr>
                </a:solidFill>
              </a:rPr>
              <a:t>Ask: How hard is it for you to say NO to a request</a:t>
            </a:r>
          </a:p>
          <a:p>
            <a:pPr marL="200025" lvl="1" indent="0" eaLnBrk="1" hangingPunct="1">
              <a:buFont typeface="Arial" charset="0"/>
              <a:buNone/>
              <a:defRPr/>
            </a:pPr>
            <a:r>
              <a:rPr lang="en-US" altLang="en-US" sz="2400" dirty="0">
                <a:solidFill>
                  <a:schemeClr val="tx1">
                    <a:lumMod val="65000"/>
                    <a:lumOff val="35000"/>
                  </a:schemeClr>
                </a:solidFill>
              </a:rPr>
              <a:t>	</a:t>
            </a:r>
            <a:endParaRPr lang="en-US" sz="2400" dirty="0"/>
          </a:p>
          <a:p>
            <a:pPr marL="200025" lvl="1" indent="0" eaLnBrk="1" hangingPunct="1">
              <a:buFont typeface="Arial" charset="0"/>
              <a:buNone/>
              <a:defRPr/>
            </a:pPr>
            <a:r>
              <a:rPr lang="en-US" sz="2400" dirty="0">
                <a:solidFill>
                  <a:schemeClr val="tx1">
                    <a:lumMod val="65000"/>
                    <a:lumOff val="35000"/>
                  </a:schemeClr>
                </a:solidFill>
              </a:rPr>
              <a:t>Remember, you have the right to say no. You cannot be everything to everybody. As a new mom, there will be some things that you used to do for others that you will not be able to do with the added responsibilities of a baby.</a:t>
            </a:r>
            <a:endParaRPr lang="en-US" altLang="en-US" sz="2400" dirty="0">
              <a:solidFill>
                <a:schemeClr val="tx1">
                  <a:lumMod val="65000"/>
                  <a:lumOff val="35000"/>
                </a:schemeClr>
              </a:solidFill>
            </a:endParaRPr>
          </a:p>
          <a:p>
            <a:pPr marL="200025" lvl="1" indent="0" eaLnBrk="1" hangingPunct="1">
              <a:buFont typeface="Arial" charset="0"/>
              <a:buNone/>
              <a:defRPr/>
            </a:pPr>
            <a:endParaRPr lang="en-US" altLang="en-US" sz="2400" dirty="0">
              <a:solidFill>
                <a:schemeClr val="tx1">
                  <a:lumMod val="65000"/>
                  <a:lumOff val="35000"/>
                </a:schemeClr>
              </a:solidFill>
            </a:endParaRPr>
          </a:p>
          <a:p>
            <a:pPr marL="200025" lvl="1" indent="0" eaLnBrk="1" hangingPunct="1">
              <a:buFont typeface="Arial" charset="0"/>
              <a:buNone/>
              <a:defRPr/>
            </a:pPr>
            <a:endParaRPr lang="en-US" altLang="en-US" sz="2400" dirty="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7" descr="Rose Petals 1">
            <a:extLst>
              <a:ext uri="{FF2B5EF4-FFF2-40B4-BE49-F238E27FC236}">
                <a16:creationId xmlns:a16="http://schemas.microsoft.com/office/drawing/2014/main" id="{E0C74148-EF5D-42F8-8026-36551D734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51" t="8089" r="9052" b="12373"/>
          <a:stretch>
            <a:fillRect/>
          </a:stretch>
        </p:blipFill>
        <p:spPr bwMode="auto">
          <a:xfrm>
            <a:off x="6350" y="360045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34147" name="Picture 7" descr="Rose Petals 1">
            <a:extLst>
              <a:ext uri="{FF2B5EF4-FFF2-40B4-BE49-F238E27FC236}">
                <a16:creationId xmlns:a16="http://schemas.microsoft.com/office/drawing/2014/main" id="{0F61BFD6-ECBB-42D5-94FC-9E44FDBF5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52" t="12373" r="8051" b="8089"/>
          <a:stretch>
            <a:fillRect/>
          </a:stretch>
        </p:blipFill>
        <p:spPr bwMode="auto">
          <a:xfrm>
            <a:off x="7696200" y="0"/>
            <a:ext cx="1447800" cy="3257550"/>
          </a:xfrm>
          <a:prstGeom prst="rect">
            <a:avLst/>
          </a:prstGeom>
          <a:noFill/>
          <a:ln>
            <a:noFill/>
          </a:ln>
          <a:effectLst/>
          <a:extLst>
            <a:ext uri="{909E8E84-426E-40DD-AFC4-6F175D3DCCD1}">
              <a14:hiddenFill xmlns:a14="http://schemas.microsoft.com/office/drawing/2010/main">
                <a:solidFill>
                  <a:srgbClr val="CC6633"/>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4148" name="Slide Number Placeholder 2">
            <a:extLst>
              <a:ext uri="{FF2B5EF4-FFF2-40B4-BE49-F238E27FC236}">
                <a16:creationId xmlns:a16="http://schemas.microsoft.com/office/drawing/2014/main" id="{5DBB93B1-6B93-4823-8DDB-A732ED29659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1C5DC5-4EBD-4A9B-9E17-2BEB11549768}"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A45985BE-FBC3-49CC-906D-6BBDA80A2A4C}"/>
              </a:ext>
            </a:extLst>
          </p:cNvPr>
          <p:cNvSpPr>
            <a:spLocks noGrp="1"/>
          </p:cNvSpPr>
          <p:nvPr>
            <p:ph type="title"/>
          </p:nvPr>
        </p:nvSpPr>
        <p:spPr/>
        <p:txBody>
          <a:bodyPr/>
          <a:lstStyle/>
          <a:p>
            <a:pPr>
              <a:defRPr/>
            </a:pPr>
            <a:r>
              <a:rPr lang="en-US" altLang="en-US" sz="4000" dirty="0">
                <a:solidFill>
                  <a:schemeClr val="tx1">
                    <a:lumMod val="65000"/>
                    <a:lumOff val="35000"/>
                  </a:schemeClr>
                </a:solidFill>
              </a:rPr>
              <a:t>Session D</a:t>
            </a:r>
            <a:endParaRPr lang="en-US" sz="4000" dirty="0"/>
          </a:p>
        </p:txBody>
      </p:sp>
      <p:sp>
        <p:nvSpPr>
          <p:cNvPr id="5" name="Content Placeholder 4">
            <a:extLst>
              <a:ext uri="{FF2B5EF4-FFF2-40B4-BE49-F238E27FC236}">
                <a16:creationId xmlns:a16="http://schemas.microsoft.com/office/drawing/2014/main" id="{B7CA28CB-5B21-4BDD-94ED-4A7C4502E5F6}"/>
              </a:ext>
            </a:extLst>
          </p:cNvPr>
          <p:cNvSpPr>
            <a:spLocks noGrp="1"/>
          </p:cNvSpPr>
          <p:nvPr>
            <p:ph idx="1"/>
          </p:nvPr>
        </p:nvSpPr>
        <p:spPr>
          <a:xfrm>
            <a:off x="1143000" y="1524000"/>
            <a:ext cx="7696200" cy="5105400"/>
          </a:xfrm>
        </p:spPr>
        <p:txBody>
          <a:bodyPr/>
          <a:lstStyle/>
          <a:p>
            <a:pPr marL="657225" lvl="1" indent="-457200" eaLnBrk="1" hangingPunct="1">
              <a:buFont typeface="Wingdings" panose="05000000000000000000" pitchFamily="2" charset="2"/>
              <a:buChar char="§"/>
              <a:defRPr/>
            </a:pPr>
            <a:r>
              <a:rPr lang="en-US" altLang="en-US" dirty="0">
                <a:solidFill>
                  <a:schemeClr val="tx1">
                    <a:lumMod val="65000"/>
                    <a:lumOff val="35000"/>
                  </a:schemeClr>
                </a:solidFill>
              </a:rPr>
              <a:t>Saying NO</a:t>
            </a:r>
          </a:p>
          <a:p>
            <a:pPr marL="657225" lvl="1" indent="-457200" eaLnBrk="1" hangingPunct="1">
              <a:buFont typeface="Wingdings" panose="05000000000000000000" pitchFamily="2" charset="2"/>
              <a:buChar char="Ø"/>
              <a:defRPr/>
            </a:pPr>
            <a:r>
              <a:rPr lang="en-US" altLang="en-US" sz="2000" dirty="0">
                <a:solidFill>
                  <a:schemeClr val="tx1">
                    <a:lumMod val="65000"/>
                    <a:lumOff val="35000"/>
                  </a:schemeClr>
                </a:solidFill>
              </a:rPr>
              <a:t>If unsure or do not have courage to say no delay but get back to person (e.g., “let me see what else is going on and I will get back to you tomorrow”)</a:t>
            </a:r>
          </a:p>
          <a:p>
            <a:pPr marL="657225" lvl="1" indent="-457200" eaLnBrk="1" hangingPunct="1">
              <a:buFont typeface="Wingdings" panose="05000000000000000000" pitchFamily="2" charset="2"/>
              <a:buChar char="Ø"/>
              <a:defRPr/>
            </a:pPr>
            <a:r>
              <a:rPr lang="en-US" altLang="en-US" sz="2000" dirty="0">
                <a:solidFill>
                  <a:schemeClr val="tx1">
                    <a:lumMod val="65000"/>
                    <a:lumOff val="35000"/>
                  </a:schemeClr>
                </a:solidFill>
              </a:rPr>
              <a:t> If you want to help but cannot do it at that time or asked to do too much, can tell person to ask you again or make a counter offer (e.g., “I cannot babysit for you tomorrow but next week Tuesday or Wednesday I am free and be happy to babysit then”)</a:t>
            </a:r>
          </a:p>
          <a:p>
            <a:pPr marL="657225" lvl="1" indent="-457200" eaLnBrk="1" hangingPunct="1">
              <a:buFont typeface="Wingdings" panose="05000000000000000000" pitchFamily="2" charset="2"/>
              <a:buChar char="Ø"/>
              <a:defRPr/>
            </a:pPr>
            <a:r>
              <a:rPr lang="en-US" altLang="en-US" sz="2000" dirty="0">
                <a:solidFill>
                  <a:schemeClr val="tx1">
                    <a:lumMod val="65000"/>
                    <a:lumOff val="35000"/>
                  </a:schemeClr>
                </a:solidFill>
              </a:rPr>
              <a:t>Say no but find alternatives (e.g., “I cannot make Gran so many meals each week, but why don’t you look into meals on wheels)</a:t>
            </a:r>
          </a:p>
          <a:p>
            <a:pPr marL="657225" lvl="1" indent="-457200" eaLnBrk="1" hangingPunct="1">
              <a:buFont typeface="Wingdings" panose="05000000000000000000" pitchFamily="2" charset="2"/>
              <a:buChar char="Ø"/>
              <a:defRPr/>
            </a:pPr>
            <a:r>
              <a:rPr lang="en-US" altLang="en-US" sz="2000" dirty="0">
                <a:solidFill>
                  <a:schemeClr val="tx1">
                    <a:lumMod val="65000"/>
                    <a:lumOff val="35000"/>
                  </a:schemeClr>
                </a:solidFill>
              </a:rPr>
              <a:t>Broken record.  Keep repeating no when person is not listening, refuses to take no for an answer, or person keeps arguing </a:t>
            </a:r>
          </a:p>
          <a:p>
            <a:pPr marL="200025" lvl="1" indent="0" eaLnBrk="1" hangingPunct="1">
              <a:buFont typeface="Arial" charset="0"/>
              <a:buNone/>
              <a:defRPr/>
            </a:pPr>
            <a:r>
              <a:rPr lang="en-US" altLang="en-US" sz="2400" dirty="0">
                <a:solidFill>
                  <a:schemeClr val="tx1">
                    <a:lumMod val="65000"/>
                    <a:lumOff val="35000"/>
                  </a:schemeClr>
                </a:solidFill>
              </a:rPr>
              <a:t>	</a:t>
            </a:r>
            <a:endParaRPr lang="en-US" dirty="0"/>
          </a:p>
          <a:p>
            <a:pPr marL="942975" lvl="2" indent="-342900" eaLnBrk="1" hangingPunct="1">
              <a:buFont typeface="Wingdings" panose="05000000000000000000" pitchFamily="2" charset="2"/>
              <a:buChar char="ü"/>
              <a:defRPr/>
            </a:pPr>
            <a:endParaRPr lang="en-US" altLang="en-US" sz="1800" dirty="0">
              <a:solidFill>
                <a:schemeClr val="tx1">
                  <a:lumMod val="65000"/>
                  <a:lumOff val="35000"/>
                </a:schemeClr>
              </a:solidFill>
            </a:endParaRPr>
          </a:p>
          <a:p>
            <a:pPr marL="942975" lvl="2" indent="-342900" eaLnBrk="1" hangingPunct="1">
              <a:buFont typeface="Wingdings" panose="05000000000000000000" pitchFamily="2" charset="2"/>
              <a:buChar char="ü"/>
              <a:defRPr/>
            </a:pPr>
            <a:endParaRPr lang="en-US" altLang="en-US" sz="2000" dirty="0">
              <a:solidFill>
                <a:schemeClr val="tx1">
                  <a:lumMod val="65000"/>
                  <a:lumOff val="3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1458</Words>
  <Application>Microsoft Office PowerPoint</Application>
  <PresentationFormat>On-screen Show (4:3)</PresentationFormat>
  <Paragraphs>181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Garamond</vt:lpstr>
      <vt:lpstr>Lucida Calligraphy</vt:lpstr>
      <vt:lpstr>Perpetua Titling MT</vt:lpstr>
      <vt:lpstr>Times</vt:lpstr>
      <vt:lpstr>Wingdings</vt:lpstr>
      <vt:lpstr>Office Theme</vt:lpstr>
      <vt:lpstr>Session D: Planning my Future</vt:lpstr>
      <vt:lpstr>Session D</vt:lpstr>
      <vt:lpstr>Potential Difficulties  Interpersonal Disputes</vt:lpstr>
      <vt:lpstr>Session D</vt:lpstr>
      <vt:lpstr>Session D</vt:lpstr>
      <vt:lpstr>Asking for Help: Who, Me? Needy?</vt:lpstr>
      <vt:lpstr>Asking for Help: Who, Me? Needy?</vt:lpstr>
      <vt:lpstr>Session D</vt:lpstr>
      <vt:lpstr>Session D</vt:lpstr>
      <vt:lpstr>Session D</vt:lpstr>
      <vt:lpstr>Session D</vt:lpstr>
      <vt:lpstr>Planning for the Future</vt:lpstr>
      <vt:lpstr>PowerPoint Presentation</vt:lpstr>
      <vt:lpstr>Session D</vt:lpstr>
      <vt:lpstr>Rose Final Tips</vt:lpstr>
      <vt:lpstr>Rose Tips</vt:lpstr>
      <vt:lpstr>Certificate of Completion</vt:lpstr>
      <vt:lpstr>My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Miranda N</dc:creator>
  <cp:lastModifiedBy>Carey, Miranda N</cp:lastModifiedBy>
  <cp:revision>5</cp:revision>
  <dcterms:created xsi:type="dcterms:W3CDTF">2021-07-26T17:58:29Z</dcterms:created>
  <dcterms:modified xsi:type="dcterms:W3CDTF">2021-07-26T19:10:16Z</dcterms:modified>
</cp:coreProperties>
</file>