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542" r:id="rId2"/>
    <p:sldId id="565" r:id="rId3"/>
    <p:sldId id="657" r:id="rId4"/>
    <p:sldId id="658" r:id="rId5"/>
    <p:sldId id="659" r:id="rId6"/>
    <p:sldId id="623" r:id="rId7"/>
    <p:sldId id="660" r:id="rId8"/>
    <p:sldId id="566" r:id="rId9"/>
    <p:sldId id="591" r:id="rId10"/>
    <p:sldId id="567" r:id="rId11"/>
    <p:sldId id="569" r:id="rId12"/>
    <p:sldId id="570" r:id="rId13"/>
    <p:sldId id="602" r:id="rId14"/>
    <p:sldId id="662" r:id="rId15"/>
    <p:sldId id="571" r:id="rId16"/>
    <p:sldId id="572" r:id="rId17"/>
    <p:sldId id="603" r:id="rId18"/>
    <p:sldId id="604" r:id="rId19"/>
    <p:sldId id="605" r:id="rId20"/>
    <p:sldId id="568" r:id="rId21"/>
    <p:sldId id="609" r:id="rId22"/>
    <p:sldId id="610" r:id="rId23"/>
    <p:sldId id="573" r:id="rId24"/>
    <p:sldId id="640" r:id="rId25"/>
    <p:sldId id="575" r:id="rId26"/>
    <p:sldId id="483" r:id="rId27"/>
    <p:sldId id="577" r:id="rId28"/>
    <p:sldId id="459" r:id="rId29"/>
    <p:sldId id="446" r:id="rId30"/>
    <p:sldId id="43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ABA4F-719D-4ED7-A0C5-633A316B8ABF}" type="datetimeFigureOut">
              <a:rPr lang="en-US" smtClean="0"/>
              <a:t>7/26/2021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97F8C-A01F-44B8-B34E-381310556CED}" type="slidenum">
              <a:rPr lang="en-US" smtClean="0"/>
              <a:t>‹#›</a:t>
            </a:fld>
            <a:endParaRPr lang="en-US"/>
          </a:p>
        </p:txBody>
      </p:sp>
    </p:spTree>
    <p:extLst>
      <p:ext uri="{BB962C8B-B14F-4D97-AF65-F5344CB8AC3E}">
        <p14:creationId xmlns:p14="http://schemas.microsoft.com/office/powerpoint/2010/main" val="425754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B188FD1-5952-42A9-A66A-671447C076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2AEC2C3-C698-4F69-95A2-12AC8EDB0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95236" name="Slide Number Placeholder 3">
            <a:extLst>
              <a:ext uri="{FF2B5EF4-FFF2-40B4-BE49-F238E27FC236}">
                <a16:creationId xmlns:a16="http://schemas.microsoft.com/office/drawing/2014/main" id="{AEBD7879-66F8-4A65-A82C-20097D30B5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C6D236-48E8-42BA-833F-052D908D925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CCAA24-F438-419F-BEC3-3759527CEB9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55B7983-00D4-4A40-A33D-A88389B970E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2C02E0A-F2E2-4EC4-A1CB-BDE93615CCAF}"/>
              </a:ext>
            </a:extLst>
          </p:cNvPr>
          <p:cNvSpPr>
            <a:spLocks noGrp="1"/>
          </p:cNvSpPr>
          <p:nvPr>
            <p:ph type="sldNum" sz="quarter" idx="12"/>
          </p:nvPr>
        </p:nvSpPr>
        <p:spPr/>
        <p:txBody>
          <a:bodyPr/>
          <a:lstStyle>
            <a:lvl1pPr>
              <a:defRPr/>
            </a:lvl1pPr>
          </a:lstStyle>
          <a:p>
            <a:pPr>
              <a:defRPr/>
            </a:pPr>
            <a:fld id="{9A44BEE6-ECFA-47C2-93DD-26EC7E1FA910}" type="slidenum">
              <a:rPr lang="en-US" altLang="en-US"/>
              <a:pPr>
                <a:defRPr/>
              </a:pPr>
              <a:t>‹#›</a:t>
            </a:fld>
            <a:endParaRPr lang="en-US" altLang="en-US"/>
          </a:p>
        </p:txBody>
      </p:sp>
    </p:spTree>
    <p:extLst>
      <p:ext uri="{BB962C8B-B14F-4D97-AF65-F5344CB8AC3E}">
        <p14:creationId xmlns:p14="http://schemas.microsoft.com/office/powerpoint/2010/main" val="55920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59CC1-5221-4AC8-8689-68CC64F91A2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606BDF5-403F-47B1-950D-DA1D2A2CFE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5AF646A-333E-4262-AA15-F89A342D0DBE}"/>
              </a:ext>
            </a:extLst>
          </p:cNvPr>
          <p:cNvSpPr>
            <a:spLocks noGrp="1"/>
          </p:cNvSpPr>
          <p:nvPr>
            <p:ph type="sldNum" sz="quarter" idx="12"/>
          </p:nvPr>
        </p:nvSpPr>
        <p:spPr/>
        <p:txBody>
          <a:bodyPr/>
          <a:lstStyle>
            <a:lvl1pPr>
              <a:defRPr/>
            </a:lvl1pPr>
          </a:lstStyle>
          <a:p>
            <a:pPr>
              <a:defRPr/>
            </a:pPr>
            <a:fld id="{A7A75895-37C9-4817-8A15-A80BACC71B8E}" type="slidenum">
              <a:rPr lang="en-US" altLang="en-US"/>
              <a:pPr>
                <a:defRPr/>
              </a:pPr>
              <a:t>‹#›</a:t>
            </a:fld>
            <a:endParaRPr lang="en-US" altLang="en-US"/>
          </a:p>
        </p:txBody>
      </p:sp>
    </p:spTree>
    <p:extLst>
      <p:ext uri="{BB962C8B-B14F-4D97-AF65-F5344CB8AC3E}">
        <p14:creationId xmlns:p14="http://schemas.microsoft.com/office/powerpoint/2010/main" val="111140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164F6-D063-4869-8295-711ECF4D443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ED3AB7C-5263-4FFF-9F8F-CAA2909B2FA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5D46CBA-DCCD-4366-A0C8-591BAB4F2EAC}"/>
              </a:ext>
            </a:extLst>
          </p:cNvPr>
          <p:cNvSpPr>
            <a:spLocks noGrp="1"/>
          </p:cNvSpPr>
          <p:nvPr>
            <p:ph type="sldNum" sz="quarter" idx="12"/>
          </p:nvPr>
        </p:nvSpPr>
        <p:spPr/>
        <p:txBody>
          <a:bodyPr/>
          <a:lstStyle>
            <a:lvl1pPr>
              <a:defRPr/>
            </a:lvl1pPr>
          </a:lstStyle>
          <a:p>
            <a:pPr>
              <a:defRPr/>
            </a:pPr>
            <a:fld id="{0CAAAA32-3137-40DF-806E-B0046D35699E}" type="slidenum">
              <a:rPr lang="en-US" altLang="en-US"/>
              <a:pPr>
                <a:defRPr/>
              </a:pPr>
              <a:t>‹#›</a:t>
            </a:fld>
            <a:endParaRPr lang="en-US" altLang="en-US"/>
          </a:p>
        </p:txBody>
      </p:sp>
    </p:spTree>
    <p:extLst>
      <p:ext uri="{BB962C8B-B14F-4D97-AF65-F5344CB8AC3E}">
        <p14:creationId xmlns:p14="http://schemas.microsoft.com/office/powerpoint/2010/main" val="370662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2">
            <a:extLst>
              <a:ext uri="{FF2B5EF4-FFF2-40B4-BE49-F238E27FC236}">
                <a16:creationId xmlns:a16="http://schemas.microsoft.com/office/drawing/2014/main" id="{30C73FD6-354D-46A5-BB32-57564DDA61EE}"/>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19CA39D6-ED18-4AF4-809A-5A5554ABC4F1}"/>
              </a:ext>
            </a:extLst>
          </p:cNvPr>
          <p:cNvSpPr>
            <a:spLocks noGrp="1" noChangeArrowheads="1"/>
          </p:cNvSpPr>
          <p:nvPr>
            <p:ph type="sldNum" sz="quarter" idx="11"/>
          </p:nvPr>
        </p:nvSpPr>
        <p:spPr/>
        <p:txBody>
          <a:bodyPr/>
          <a:lstStyle>
            <a:lvl1pPr>
              <a:defRPr/>
            </a:lvl1pPr>
          </a:lstStyle>
          <a:p>
            <a:pPr>
              <a:defRPr/>
            </a:pPr>
            <a:fld id="{97AE6E48-0C31-444C-B7DC-2D2E23EFE08B}" type="slidenum">
              <a:rPr lang="en-US" altLang="en-US"/>
              <a:pPr>
                <a:defRPr/>
              </a:pPr>
              <a:t>‹#›</a:t>
            </a:fld>
            <a:endParaRPr lang="en-US" altLang="en-US"/>
          </a:p>
        </p:txBody>
      </p:sp>
      <p:sp>
        <p:nvSpPr>
          <p:cNvPr id="6" name="Rectangle 14">
            <a:extLst>
              <a:ext uri="{FF2B5EF4-FFF2-40B4-BE49-F238E27FC236}">
                <a16:creationId xmlns:a16="http://schemas.microsoft.com/office/drawing/2014/main" id="{05CDA8BC-6D93-41C2-91FA-904899DEE001}"/>
              </a:ext>
            </a:extLst>
          </p:cNvPr>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858707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D5066-0238-496B-9EF1-904B7B886D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8F5D47D-CE60-40B9-8734-F3397A050F8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9E79C2C-9D89-49A8-A9D5-3EE98050011A}"/>
              </a:ext>
            </a:extLst>
          </p:cNvPr>
          <p:cNvSpPr>
            <a:spLocks noGrp="1"/>
          </p:cNvSpPr>
          <p:nvPr>
            <p:ph type="sldNum" sz="quarter" idx="12"/>
          </p:nvPr>
        </p:nvSpPr>
        <p:spPr/>
        <p:txBody>
          <a:bodyPr/>
          <a:lstStyle>
            <a:lvl1pPr>
              <a:defRPr/>
            </a:lvl1pPr>
          </a:lstStyle>
          <a:p>
            <a:pPr>
              <a:defRPr/>
            </a:pPr>
            <a:fld id="{EDA928B4-54F5-4358-AE9A-B86C55DBED53}" type="slidenum">
              <a:rPr lang="en-US" altLang="en-US"/>
              <a:pPr>
                <a:defRPr/>
              </a:pPr>
              <a:t>‹#›</a:t>
            </a:fld>
            <a:endParaRPr lang="en-US" altLang="en-US"/>
          </a:p>
        </p:txBody>
      </p:sp>
    </p:spTree>
    <p:extLst>
      <p:ext uri="{BB962C8B-B14F-4D97-AF65-F5344CB8AC3E}">
        <p14:creationId xmlns:p14="http://schemas.microsoft.com/office/powerpoint/2010/main" val="307953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6E868-0E8E-494C-BC3C-03396458183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FB7AFD2-E26C-40A6-B849-8E7CD402C20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33B6E02-3545-476E-8343-73FE9C684440}"/>
              </a:ext>
            </a:extLst>
          </p:cNvPr>
          <p:cNvSpPr>
            <a:spLocks noGrp="1"/>
          </p:cNvSpPr>
          <p:nvPr>
            <p:ph type="sldNum" sz="quarter" idx="12"/>
          </p:nvPr>
        </p:nvSpPr>
        <p:spPr/>
        <p:txBody>
          <a:bodyPr/>
          <a:lstStyle>
            <a:lvl1pPr>
              <a:defRPr/>
            </a:lvl1pPr>
          </a:lstStyle>
          <a:p>
            <a:pPr>
              <a:defRPr/>
            </a:pPr>
            <a:fld id="{E6F76728-367F-417C-9911-A86541B7F124}" type="slidenum">
              <a:rPr lang="en-US" altLang="en-US"/>
              <a:pPr>
                <a:defRPr/>
              </a:pPr>
              <a:t>‹#›</a:t>
            </a:fld>
            <a:endParaRPr lang="en-US" altLang="en-US"/>
          </a:p>
        </p:txBody>
      </p:sp>
    </p:spTree>
    <p:extLst>
      <p:ext uri="{BB962C8B-B14F-4D97-AF65-F5344CB8AC3E}">
        <p14:creationId xmlns:p14="http://schemas.microsoft.com/office/powerpoint/2010/main" val="59385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A7FD1E-C103-4AF2-B554-591E448A672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5167EB6-38E2-4B2C-9C90-BAA7DF7ABF2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135E7DB-8425-40A4-9829-AEB4FE91CAE7}"/>
              </a:ext>
            </a:extLst>
          </p:cNvPr>
          <p:cNvSpPr>
            <a:spLocks noGrp="1"/>
          </p:cNvSpPr>
          <p:nvPr>
            <p:ph type="sldNum" sz="quarter" idx="12"/>
          </p:nvPr>
        </p:nvSpPr>
        <p:spPr/>
        <p:txBody>
          <a:bodyPr/>
          <a:lstStyle>
            <a:lvl1pPr>
              <a:defRPr/>
            </a:lvl1pPr>
          </a:lstStyle>
          <a:p>
            <a:pPr>
              <a:defRPr/>
            </a:pPr>
            <a:fld id="{A164633B-C2FC-4365-ACBA-21B0EE1BC585}" type="slidenum">
              <a:rPr lang="en-US" altLang="en-US"/>
              <a:pPr>
                <a:defRPr/>
              </a:pPr>
              <a:t>‹#›</a:t>
            </a:fld>
            <a:endParaRPr lang="en-US" altLang="en-US"/>
          </a:p>
        </p:txBody>
      </p:sp>
    </p:spTree>
    <p:extLst>
      <p:ext uri="{BB962C8B-B14F-4D97-AF65-F5344CB8AC3E}">
        <p14:creationId xmlns:p14="http://schemas.microsoft.com/office/powerpoint/2010/main" val="149616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E3474F9-40EF-4018-80A2-334BA0A2926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1E5127E6-A98C-4D95-969D-C89388546BF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052EBD3-9BF9-4449-A403-8738E92EB6B9}"/>
              </a:ext>
            </a:extLst>
          </p:cNvPr>
          <p:cNvSpPr>
            <a:spLocks noGrp="1"/>
          </p:cNvSpPr>
          <p:nvPr>
            <p:ph type="sldNum" sz="quarter" idx="12"/>
          </p:nvPr>
        </p:nvSpPr>
        <p:spPr/>
        <p:txBody>
          <a:bodyPr/>
          <a:lstStyle>
            <a:lvl1pPr>
              <a:defRPr/>
            </a:lvl1pPr>
          </a:lstStyle>
          <a:p>
            <a:pPr>
              <a:defRPr/>
            </a:pPr>
            <a:fld id="{990231E9-F5AB-4C31-827B-1674633B082E}" type="slidenum">
              <a:rPr lang="en-US" altLang="en-US"/>
              <a:pPr>
                <a:defRPr/>
              </a:pPr>
              <a:t>‹#›</a:t>
            </a:fld>
            <a:endParaRPr lang="en-US" altLang="en-US"/>
          </a:p>
        </p:txBody>
      </p:sp>
    </p:spTree>
    <p:extLst>
      <p:ext uri="{BB962C8B-B14F-4D97-AF65-F5344CB8AC3E}">
        <p14:creationId xmlns:p14="http://schemas.microsoft.com/office/powerpoint/2010/main" val="149983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8883362-8AA3-46C7-9B42-3D28A37D7D8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A75A282-A4B4-4D33-A8C6-D73250563F6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C53DBA4-82D7-47BF-9AF0-9BFD0A11A354}"/>
              </a:ext>
            </a:extLst>
          </p:cNvPr>
          <p:cNvSpPr>
            <a:spLocks noGrp="1"/>
          </p:cNvSpPr>
          <p:nvPr>
            <p:ph type="sldNum" sz="quarter" idx="12"/>
          </p:nvPr>
        </p:nvSpPr>
        <p:spPr/>
        <p:txBody>
          <a:bodyPr/>
          <a:lstStyle>
            <a:lvl1pPr>
              <a:defRPr/>
            </a:lvl1pPr>
          </a:lstStyle>
          <a:p>
            <a:pPr>
              <a:defRPr/>
            </a:pPr>
            <a:fld id="{48BFE8AF-B396-4609-85D5-818F2EA3C118}" type="slidenum">
              <a:rPr lang="en-US" altLang="en-US"/>
              <a:pPr>
                <a:defRPr/>
              </a:pPr>
              <a:t>‹#›</a:t>
            </a:fld>
            <a:endParaRPr lang="en-US" altLang="en-US"/>
          </a:p>
        </p:txBody>
      </p:sp>
    </p:spTree>
    <p:extLst>
      <p:ext uri="{BB962C8B-B14F-4D97-AF65-F5344CB8AC3E}">
        <p14:creationId xmlns:p14="http://schemas.microsoft.com/office/powerpoint/2010/main" val="372124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9B68E9-864A-4156-A40D-11508E5C856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9258883F-8ED2-4516-B78A-CF3E767366E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59D46F21-4120-4DED-BBF5-B0ECD58C4AA3}"/>
              </a:ext>
            </a:extLst>
          </p:cNvPr>
          <p:cNvSpPr>
            <a:spLocks noGrp="1"/>
          </p:cNvSpPr>
          <p:nvPr>
            <p:ph type="sldNum" sz="quarter" idx="12"/>
          </p:nvPr>
        </p:nvSpPr>
        <p:spPr/>
        <p:txBody>
          <a:bodyPr/>
          <a:lstStyle>
            <a:lvl1pPr>
              <a:defRPr/>
            </a:lvl1pPr>
          </a:lstStyle>
          <a:p>
            <a:pPr>
              <a:defRPr/>
            </a:pPr>
            <a:fld id="{F0B481AA-AD24-4D46-8331-21EFE11919F0}" type="slidenum">
              <a:rPr lang="en-US" altLang="en-US"/>
              <a:pPr>
                <a:defRPr/>
              </a:pPr>
              <a:t>‹#›</a:t>
            </a:fld>
            <a:endParaRPr lang="en-US" altLang="en-US"/>
          </a:p>
        </p:txBody>
      </p:sp>
    </p:spTree>
    <p:extLst>
      <p:ext uri="{BB962C8B-B14F-4D97-AF65-F5344CB8AC3E}">
        <p14:creationId xmlns:p14="http://schemas.microsoft.com/office/powerpoint/2010/main" val="41223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61EC2B-AEDF-436D-A96C-3E3060895C2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83313B7-CDC7-4B86-8779-2A9D7493EA9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4255349-F964-4962-AA03-1C9F1AB32FD5}"/>
              </a:ext>
            </a:extLst>
          </p:cNvPr>
          <p:cNvSpPr>
            <a:spLocks noGrp="1"/>
          </p:cNvSpPr>
          <p:nvPr>
            <p:ph type="sldNum" sz="quarter" idx="12"/>
          </p:nvPr>
        </p:nvSpPr>
        <p:spPr/>
        <p:txBody>
          <a:bodyPr/>
          <a:lstStyle>
            <a:lvl1pPr>
              <a:defRPr/>
            </a:lvl1pPr>
          </a:lstStyle>
          <a:p>
            <a:pPr>
              <a:defRPr/>
            </a:pPr>
            <a:fld id="{BB99D17A-3EB6-40D3-A49A-702CE76F7A2F}" type="slidenum">
              <a:rPr lang="en-US" altLang="en-US"/>
              <a:pPr>
                <a:defRPr/>
              </a:pPr>
              <a:t>‹#›</a:t>
            </a:fld>
            <a:endParaRPr lang="en-US" altLang="en-US"/>
          </a:p>
        </p:txBody>
      </p:sp>
    </p:spTree>
    <p:extLst>
      <p:ext uri="{BB962C8B-B14F-4D97-AF65-F5344CB8AC3E}">
        <p14:creationId xmlns:p14="http://schemas.microsoft.com/office/powerpoint/2010/main" val="144965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074761-7CC8-4F34-B285-8916CB8129F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A71A227-20D8-4F29-8EC7-6C1928C7A97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66ADA2B-6B86-477C-9AFC-63C0170DCEEB}"/>
              </a:ext>
            </a:extLst>
          </p:cNvPr>
          <p:cNvSpPr>
            <a:spLocks noGrp="1"/>
          </p:cNvSpPr>
          <p:nvPr>
            <p:ph type="sldNum" sz="quarter" idx="12"/>
          </p:nvPr>
        </p:nvSpPr>
        <p:spPr/>
        <p:txBody>
          <a:bodyPr/>
          <a:lstStyle>
            <a:lvl1pPr>
              <a:defRPr/>
            </a:lvl1pPr>
          </a:lstStyle>
          <a:p>
            <a:pPr>
              <a:defRPr/>
            </a:pPr>
            <a:fld id="{B1EE37F9-F3C6-4647-9C19-EC237001365B}" type="slidenum">
              <a:rPr lang="en-US" altLang="en-US"/>
              <a:pPr>
                <a:defRPr/>
              </a:pPr>
              <a:t>‹#›</a:t>
            </a:fld>
            <a:endParaRPr lang="en-US" altLang="en-US"/>
          </a:p>
        </p:txBody>
      </p:sp>
    </p:spTree>
    <p:extLst>
      <p:ext uri="{BB962C8B-B14F-4D97-AF65-F5344CB8AC3E}">
        <p14:creationId xmlns:p14="http://schemas.microsoft.com/office/powerpoint/2010/main" val="215923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97C1DB-41C4-4195-8E15-DF207B5DAF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411D38-5F2D-4A37-A5B0-B488D49A341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079671-488C-45AC-8EFF-3E5F7937A40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09DD08E9-27F9-4E09-9DBA-C3D96E0D4E8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05DFF6A8-B96B-47A3-8E3D-890EF3D32E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1D47211-B9C4-4203-9336-2BB36508BED1}" type="slidenum">
              <a:rPr lang="en-US" altLang="en-US"/>
              <a:pPr>
                <a:defRPr/>
              </a:pPr>
              <a:t>‹#›</a:t>
            </a:fld>
            <a:endParaRPr lang="en-US" altLang="en-US"/>
          </a:p>
        </p:txBody>
      </p:sp>
    </p:spTree>
    <p:extLst>
      <p:ext uri="{BB962C8B-B14F-4D97-AF65-F5344CB8AC3E}">
        <p14:creationId xmlns:p14="http://schemas.microsoft.com/office/powerpoint/2010/main" val="8882527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7" descr="Rose Petals 1">
            <a:extLst>
              <a:ext uri="{FF2B5EF4-FFF2-40B4-BE49-F238E27FC236}">
                <a16:creationId xmlns:a16="http://schemas.microsoft.com/office/drawing/2014/main" id="{795A390D-7D38-4995-BE04-71E54406A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4211" name="Picture 7" descr="Rose Petals 1">
            <a:extLst>
              <a:ext uri="{FF2B5EF4-FFF2-40B4-BE49-F238E27FC236}">
                <a16:creationId xmlns:a16="http://schemas.microsoft.com/office/drawing/2014/main" id="{D8E15151-6555-48E1-A70A-99ECCC34D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52" t="12373" r="8051" b="8089"/>
          <a:stretch>
            <a:fillRect/>
          </a:stretch>
        </p:blipFill>
        <p:spPr bwMode="auto">
          <a:xfrm>
            <a:off x="76708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BBCDA0F3-63E5-4DE9-9230-1F6FFB02B870}"/>
              </a:ext>
            </a:extLst>
          </p:cNvPr>
          <p:cNvSpPr>
            <a:spLocks noGrp="1"/>
          </p:cNvSpPr>
          <p:nvPr>
            <p:ph type="title"/>
          </p:nvPr>
        </p:nvSpPr>
        <p:spPr/>
        <p:txBody>
          <a:bodyPr/>
          <a:lstStyle/>
          <a:p>
            <a:pPr>
              <a:defRPr/>
            </a:pPr>
            <a:r>
              <a:rPr lang="en-US" dirty="0">
                <a:solidFill>
                  <a:schemeClr val="tx1">
                    <a:lumMod val="65000"/>
                    <a:lumOff val="35000"/>
                  </a:schemeClr>
                </a:solidFill>
              </a:rPr>
              <a:t>Session C: Relationships and Communication</a:t>
            </a:r>
            <a:endParaRPr lang="es-MX"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E18365CC-5E02-4EA7-B4B3-51CB170F5A38}"/>
              </a:ext>
            </a:extLst>
          </p:cNvPr>
          <p:cNvSpPr>
            <a:spLocks noGrp="1"/>
          </p:cNvSpPr>
          <p:nvPr>
            <p:ph idx="1"/>
          </p:nvPr>
        </p:nvSpPr>
        <p:spPr>
          <a:xfrm>
            <a:off x="457200" y="1905000"/>
            <a:ext cx="8229600" cy="4495800"/>
          </a:xfrm>
        </p:spPr>
        <p:txBody>
          <a:bodyPr/>
          <a:lstStyle/>
          <a:p>
            <a:pPr marL="0" indent="0" algn="ctr">
              <a:buFont typeface="Arial" panose="020B0604020202020204" pitchFamily="34" charset="0"/>
              <a:buNone/>
              <a:defRPr/>
            </a:pPr>
            <a:r>
              <a:rPr lang="en-US" dirty="0">
                <a:solidFill>
                  <a:schemeClr val="tx1">
                    <a:lumMod val="65000"/>
                    <a:lumOff val="35000"/>
                  </a:schemeClr>
                </a:solidFill>
              </a:rPr>
              <a:t>Communicating with Loved Ones</a:t>
            </a:r>
          </a:p>
          <a:p>
            <a:pPr marL="0" indent="0" algn="ctr">
              <a:buFont typeface="Arial" panose="020B0604020202020204" pitchFamily="34" charset="0"/>
              <a:buNone/>
              <a:defRPr/>
            </a:pPr>
            <a:endParaRPr lang="en-US" dirty="0">
              <a:solidFill>
                <a:schemeClr val="tx1">
                  <a:lumMod val="65000"/>
                  <a:lumOff val="35000"/>
                </a:schemeClr>
              </a:solidFill>
            </a:endParaRPr>
          </a:p>
          <a:p>
            <a:pPr marL="0" indent="0" algn="ctr">
              <a:buFont typeface="Arial" panose="020B0604020202020204" pitchFamily="34" charset="0"/>
              <a:buNone/>
              <a:defRPr/>
            </a:pPr>
            <a:r>
              <a:rPr lang="en-US" dirty="0">
                <a:solidFill>
                  <a:schemeClr val="tx1">
                    <a:lumMod val="65000"/>
                    <a:lumOff val="35000"/>
                  </a:schemeClr>
                </a:solidFill>
              </a:rPr>
              <a:t>Remember your Rights</a:t>
            </a:r>
          </a:p>
          <a:p>
            <a:pPr marL="0" indent="0" algn="ctr">
              <a:buFont typeface="Arial" panose="020B0604020202020204" pitchFamily="34" charset="0"/>
              <a:buNone/>
              <a:defRPr/>
            </a:pPr>
            <a:endParaRPr lang="en-US" dirty="0">
              <a:solidFill>
                <a:schemeClr val="tx1">
                  <a:lumMod val="65000"/>
                  <a:lumOff val="35000"/>
                </a:schemeClr>
              </a:solidFill>
            </a:endParaRPr>
          </a:p>
          <a:p>
            <a:pPr marL="0" indent="0" algn="ctr">
              <a:buFont typeface="Arial" panose="020B0604020202020204" pitchFamily="34" charset="0"/>
              <a:buNone/>
              <a:defRPr/>
            </a:pPr>
            <a:r>
              <a:rPr lang="en-US" dirty="0">
                <a:solidFill>
                  <a:schemeClr val="tx1">
                    <a:lumMod val="65000"/>
                    <a:lumOff val="35000"/>
                  </a:schemeClr>
                </a:solidFill>
              </a:rPr>
              <a:t>Tips for Asking Others for Help</a:t>
            </a:r>
          </a:p>
          <a:p>
            <a:pPr marL="0" indent="0" algn="ctr">
              <a:buFont typeface="Arial" panose="020B0604020202020204" pitchFamily="34" charset="0"/>
              <a:buNone/>
              <a:defRPr/>
            </a:pPr>
            <a:endParaRPr lang="en-US" dirty="0">
              <a:solidFill>
                <a:schemeClr val="tx1">
                  <a:lumMod val="65000"/>
                  <a:lumOff val="35000"/>
                </a:schemeClr>
              </a:solidFill>
            </a:endParaRPr>
          </a:p>
          <a:p>
            <a:pPr marL="0" indent="0" algn="ctr">
              <a:buFont typeface="Arial" panose="020B0604020202020204" pitchFamily="34" charset="0"/>
              <a:buNone/>
              <a:defRPr/>
            </a:pPr>
            <a:r>
              <a:rPr lang="en-US" dirty="0">
                <a:solidFill>
                  <a:schemeClr val="tx1">
                    <a:lumMod val="65000"/>
                    <a:lumOff val="35000"/>
                  </a:schemeClr>
                </a:solidFill>
              </a:rPr>
              <a:t>Golden Rules for Being Assertive </a:t>
            </a:r>
          </a:p>
          <a:p>
            <a:pPr marL="0" indent="0">
              <a:buFont typeface="Arial" panose="020B0604020202020204" pitchFamily="34" charset="0"/>
              <a:buNone/>
              <a:defRPr/>
            </a:pPr>
            <a:endParaRPr lang="es-MX" dirty="0"/>
          </a:p>
        </p:txBody>
      </p:sp>
      <p:sp>
        <p:nvSpPr>
          <p:cNvPr id="94214" name="Slide Number Placeholder 4">
            <a:extLst>
              <a:ext uri="{FF2B5EF4-FFF2-40B4-BE49-F238E27FC236}">
                <a16:creationId xmlns:a16="http://schemas.microsoft.com/office/drawing/2014/main" id="{4719FFDC-805F-4FB4-B6B8-C43A80D2E9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C7F1A7-4D22-4CF3-8D9C-B44AE9C0F1C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descr="Rose Petals 1">
            <a:extLst>
              <a:ext uri="{FF2B5EF4-FFF2-40B4-BE49-F238E27FC236}">
                <a16:creationId xmlns:a16="http://schemas.microsoft.com/office/drawing/2014/main" id="{1137819C-1D5E-4A59-895F-920328926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451" name="Picture 4" descr="Rose Petals 1">
            <a:extLst>
              <a:ext uri="{FF2B5EF4-FFF2-40B4-BE49-F238E27FC236}">
                <a16:creationId xmlns:a16="http://schemas.microsoft.com/office/drawing/2014/main" id="{AF428E2A-05EE-4345-A1A0-724175D0C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Content Placeholder 1">
            <a:extLst>
              <a:ext uri="{FF2B5EF4-FFF2-40B4-BE49-F238E27FC236}">
                <a16:creationId xmlns:a16="http://schemas.microsoft.com/office/drawing/2014/main" id="{B34DFEF7-8166-4EA6-9C14-4DB418876707}"/>
              </a:ext>
            </a:extLst>
          </p:cNvPr>
          <p:cNvSpPr>
            <a:spLocks noGrp="1"/>
          </p:cNvSpPr>
          <p:nvPr>
            <p:ph idx="1"/>
          </p:nvPr>
        </p:nvSpPr>
        <p:spPr>
          <a:xfrm>
            <a:off x="990600" y="1524000"/>
            <a:ext cx="7696200" cy="4816475"/>
          </a:xfrm>
        </p:spPr>
        <p:txBody>
          <a:bodyPr/>
          <a:lstStyle/>
          <a:p>
            <a:pPr>
              <a:buFont typeface="Wingdings" panose="05000000000000000000" pitchFamily="2" charset="2"/>
              <a:buChar char="§"/>
              <a:defRPr/>
            </a:pPr>
            <a:r>
              <a:rPr lang="en-US" sz="2400" dirty="0">
                <a:solidFill>
                  <a:schemeClr val="tx1">
                    <a:lumMod val="65000"/>
                    <a:lumOff val="35000"/>
                  </a:schemeClr>
                </a:solidFill>
              </a:rPr>
              <a:t>Types of arguments that tend to take place within a relationship</a:t>
            </a:r>
          </a:p>
          <a:p>
            <a:pPr marL="457200" lvl="1" indent="0">
              <a:buFont typeface="Arial" charset="0"/>
              <a:buNone/>
              <a:defRPr/>
            </a:pPr>
            <a:r>
              <a:rPr lang="en-US" sz="2400" dirty="0">
                <a:solidFill>
                  <a:schemeClr val="tx1">
                    <a:lumMod val="65000"/>
                    <a:lumOff val="35000"/>
                  </a:schemeClr>
                </a:solidFill>
              </a:rPr>
              <a:t>	(1) </a:t>
            </a:r>
            <a:r>
              <a:rPr lang="en-US" sz="2400" u="sng" dirty="0">
                <a:solidFill>
                  <a:schemeClr val="tx1">
                    <a:lumMod val="65000"/>
                    <a:lumOff val="35000"/>
                  </a:schemeClr>
                </a:solidFill>
              </a:rPr>
              <a:t>“Give and take”</a:t>
            </a:r>
            <a:r>
              <a:rPr lang="en-US" sz="2400" dirty="0">
                <a:solidFill>
                  <a:schemeClr val="tx1">
                    <a:lumMod val="65000"/>
                    <a:lumOff val="35000"/>
                  </a:schemeClr>
                </a:solidFill>
              </a:rPr>
              <a:t>: people are openly aware of differences, and are actively trying to bring about changes. (e.g., household chores, visiting times for father/family, recreation)</a:t>
            </a:r>
          </a:p>
          <a:p>
            <a:pPr marL="457200" lvl="1" indent="0">
              <a:buFont typeface="Arial" charset="0"/>
              <a:buNone/>
              <a:defRPr/>
            </a:pPr>
            <a:r>
              <a:rPr lang="en-US" sz="2400" dirty="0">
                <a:solidFill>
                  <a:schemeClr val="tx1">
                    <a:lumMod val="65000"/>
                    <a:lumOff val="35000"/>
                  </a:schemeClr>
                </a:solidFill>
              </a:rPr>
              <a:t>	(2) </a:t>
            </a:r>
            <a:r>
              <a:rPr lang="en-US" sz="2400" u="sng" dirty="0">
                <a:solidFill>
                  <a:schemeClr val="tx1">
                    <a:lumMod val="65000"/>
                    <a:lumOff val="35000"/>
                  </a:schemeClr>
                </a:solidFill>
              </a:rPr>
              <a:t>Silently resentful</a:t>
            </a:r>
            <a:r>
              <a:rPr lang="en-US" sz="2400" dirty="0">
                <a:solidFill>
                  <a:schemeClr val="tx1">
                    <a:lumMod val="65000"/>
                    <a:lumOff val="35000"/>
                  </a:schemeClr>
                </a:solidFill>
              </a:rPr>
              <a:t>: discussion has stopped, and resentment may continue to bubble. People avoid hot button issues due to fear of hurting, concern person will not change, want to remain positive</a:t>
            </a:r>
          </a:p>
          <a:p>
            <a:pPr marL="457200" lvl="1" indent="0">
              <a:buFont typeface="Arial" charset="0"/>
              <a:buNone/>
              <a:defRPr/>
            </a:pPr>
            <a:r>
              <a:rPr lang="en-US" sz="2400" dirty="0">
                <a:solidFill>
                  <a:schemeClr val="tx1">
                    <a:lumMod val="65000"/>
                    <a:lumOff val="35000"/>
                  </a:schemeClr>
                </a:solidFill>
              </a:rPr>
              <a:t>	(3) </a:t>
            </a:r>
            <a:r>
              <a:rPr lang="en-US" sz="2400" u="sng" dirty="0">
                <a:solidFill>
                  <a:schemeClr val="tx1">
                    <a:lumMod val="65000"/>
                    <a:lumOff val="35000"/>
                  </a:schemeClr>
                </a:solidFill>
              </a:rPr>
              <a:t>Cannot be fixed</a:t>
            </a:r>
            <a:r>
              <a:rPr lang="en-US" sz="2400" dirty="0">
                <a:solidFill>
                  <a:schemeClr val="tx1">
                    <a:lumMod val="65000"/>
                    <a:lumOff val="35000"/>
                  </a:schemeClr>
                </a:solidFill>
              </a:rPr>
              <a:t>: the relationship cannot be repaired, both parties are going there own way emotionally</a:t>
            </a:r>
          </a:p>
          <a:p>
            <a:pPr marL="0" indent="0">
              <a:buFont typeface="Arial" panose="020B0604020202020204" pitchFamily="34" charset="0"/>
              <a:buNone/>
              <a:defRPr/>
            </a:pPr>
            <a:endParaRPr lang="en-US" dirty="0"/>
          </a:p>
        </p:txBody>
      </p:sp>
      <p:sp>
        <p:nvSpPr>
          <p:cNvPr id="3" name="Title 2">
            <a:extLst>
              <a:ext uri="{FF2B5EF4-FFF2-40B4-BE49-F238E27FC236}">
                <a16:creationId xmlns:a16="http://schemas.microsoft.com/office/drawing/2014/main" id="{0754AB69-FF72-4787-B242-3D75E337E2C6}"/>
              </a:ext>
            </a:extLst>
          </p:cNvPr>
          <p:cNvSpPr>
            <a:spLocks noGrp="1"/>
          </p:cNvSpPr>
          <p:nvPr>
            <p:ph type="title"/>
          </p:nvPr>
        </p:nvSpPr>
        <p:spPr>
          <a:xfrm>
            <a:off x="457200" y="152400"/>
            <a:ext cx="8229600" cy="1265238"/>
          </a:xfrm>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Interpersonal Disputes</a:t>
            </a:r>
            <a:endParaRPr lang="en-US" sz="4000" dirty="0"/>
          </a:p>
        </p:txBody>
      </p:sp>
      <p:sp>
        <p:nvSpPr>
          <p:cNvPr id="104454" name="Slide Number Placeholder 4">
            <a:extLst>
              <a:ext uri="{FF2B5EF4-FFF2-40B4-BE49-F238E27FC236}">
                <a16:creationId xmlns:a16="http://schemas.microsoft.com/office/drawing/2014/main" id="{73C011D4-C843-4B92-B2E2-612826A758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E0D39-37D0-498A-A482-AA3F90B46A0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descr="Rose Petals 1">
            <a:extLst>
              <a:ext uri="{FF2B5EF4-FFF2-40B4-BE49-F238E27FC236}">
                <a16:creationId xmlns:a16="http://schemas.microsoft.com/office/drawing/2014/main" id="{B31938E9-886B-47CB-A5B4-FAC5BC959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5475" name="Picture 4" descr="Rose Petals 1">
            <a:extLst>
              <a:ext uri="{FF2B5EF4-FFF2-40B4-BE49-F238E27FC236}">
                <a16:creationId xmlns:a16="http://schemas.microsoft.com/office/drawing/2014/main" id="{F0BCA57F-452A-4BBF-B43C-AD5D6FAD5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Content Placeholder 1">
            <a:extLst>
              <a:ext uri="{FF2B5EF4-FFF2-40B4-BE49-F238E27FC236}">
                <a16:creationId xmlns:a16="http://schemas.microsoft.com/office/drawing/2014/main" id="{F4F49B4D-3E5F-43AD-993C-39ED4B36EE4A}"/>
              </a:ext>
            </a:extLst>
          </p:cNvPr>
          <p:cNvSpPr>
            <a:spLocks noGrp="1"/>
          </p:cNvSpPr>
          <p:nvPr>
            <p:ph idx="1"/>
          </p:nvPr>
        </p:nvSpPr>
        <p:spPr>
          <a:xfrm>
            <a:off x="914400" y="1616075"/>
            <a:ext cx="7772400" cy="4556125"/>
          </a:xfrm>
        </p:spPr>
        <p:txBody>
          <a:bodyPr/>
          <a:lstStyle/>
          <a:p>
            <a:pPr>
              <a:buFont typeface="Wingdings" panose="05000000000000000000" pitchFamily="2" charset="2"/>
              <a:buChar char="§"/>
              <a:defRPr/>
            </a:pPr>
            <a:r>
              <a:rPr lang="en-US" sz="2400" dirty="0">
                <a:solidFill>
                  <a:schemeClr val="tx1">
                    <a:lumMod val="65000"/>
                    <a:lumOff val="35000"/>
                  </a:schemeClr>
                </a:solidFill>
              </a:rPr>
              <a:t>Psychoeducation on Assertiveness</a:t>
            </a:r>
          </a:p>
          <a:p>
            <a:pPr lvl="1">
              <a:buFont typeface="Wingdings" panose="05000000000000000000" pitchFamily="2" charset="2"/>
              <a:buChar char="ü"/>
              <a:defRPr/>
            </a:pPr>
            <a:r>
              <a:rPr lang="en-US" sz="2400" dirty="0">
                <a:solidFill>
                  <a:schemeClr val="tx1">
                    <a:lumMod val="65000"/>
                    <a:lumOff val="35000"/>
                  </a:schemeClr>
                </a:solidFill>
              </a:rPr>
              <a:t>What you could do before may change once your baby is here (provide examples, e.g., could say yes to babysitting  for family, doing others laundry, etc.)</a:t>
            </a:r>
          </a:p>
          <a:p>
            <a:pPr lvl="1">
              <a:buFont typeface="Wingdings" panose="05000000000000000000" pitchFamily="2" charset="2"/>
              <a:buChar char="ü"/>
              <a:defRPr/>
            </a:pPr>
            <a:r>
              <a:rPr lang="en-US" sz="2400" dirty="0">
                <a:solidFill>
                  <a:schemeClr val="tx1">
                    <a:lumMod val="65000"/>
                    <a:lumOff val="35000"/>
                  </a:schemeClr>
                </a:solidFill>
              </a:rPr>
              <a:t>Explain bucket principle –allowing irritations to build until spill over</a:t>
            </a:r>
          </a:p>
          <a:p>
            <a:pPr lvl="1">
              <a:buFont typeface="Wingdings" panose="05000000000000000000" pitchFamily="2" charset="2"/>
              <a:buChar char="ü"/>
              <a:defRPr/>
            </a:pPr>
            <a:r>
              <a:rPr lang="en-US" sz="2400" dirty="0">
                <a:solidFill>
                  <a:schemeClr val="tx1">
                    <a:lumMod val="65000"/>
                    <a:lumOff val="35000"/>
                  </a:schemeClr>
                </a:solidFill>
              </a:rPr>
              <a:t>Ask </a:t>
            </a:r>
          </a:p>
          <a:p>
            <a:pPr lvl="2">
              <a:defRPr/>
            </a:pPr>
            <a:r>
              <a:rPr lang="en-US" dirty="0">
                <a:solidFill>
                  <a:schemeClr val="tx1">
                    <a:lumMod val="65000"/>
                    <a:lumOff val="35000"/>
                  </a:schemeClr>
                </a:solidFill>
              </a:rPr>
              <a:t>How easy is it for you to ask for things? </a:t>
            </a:r>
          </a:p>
          <a:p>
            <a:pPr lvl="2">
              <a:defRPr/>
            </a:pPr>
            <a:r>
              <a:rPr lang="en-US" dirty="0">
                <a:solidFill>
                  <a:schemeClr val="tx1">
                    <a:lumMod val="65000"/>
                    <a:lumOff val="35000"/>
                  </a:schemeClr>
                </a:solidFill>
              </a:rPr>
              <a:t>How well can you say no -Does it differ with different people? What makes it hard?</a:t>
            </a:r>
          </a:p>
          <a:p>
            <a:pPr lvl="2">
              <a:defRPr/>
            </a:pPr>
            <a:r>
              <a:rPr lang="en-US" dirty="0">
                <a:solidFill>
                  <a:schemeClr val="tx1">
                    <a:lumMod val="65000"/>
                    <a:lumOff val="35000"/>
                  </a:schemeClr>
                </a:solidFill>
              </a:rPr>
              <a:t>What is assertiveness?”</a:t>
            </a:r>
          </a:p>
          <a:p>
            <a:pPr>
              <a:defRPr/>
            </a:pPr>
            <a:endParaRPr lang="en-US" dirty="0"/>
          </a:p>
        </p:txBody>
      </p:sp>
      <p:sp>
        <p:nvSpPr>
          <p:cNvPr id="3" name="Title 2">
            <a:extLst>
              <a:ext uri="{FF2B5EF4-FFF2-40B4-BE49-F238E27FC236}">
                <a16:creationId xmlns:a16="http://schemas.microsoft.com/office/drawing/2014/main" id="{90A3E845-8162-40EF-AAB1-E6BD83142A55}"/>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Assertiveness</a:t>
            </a:r>
            <a:endParaRPr lang="en-US" sz="4000" dirty="0"/>
          </a:p>
        </p:txBody>
      </p:sp>
      <p:sp>
        <p:nvSpPr>
          <p:cNvPr id="105478" name="Slide Number Placeholder 4">
            <a:extLst>
              <a:ext uri="{FF2B5EF4-FFF2-40B4-BE49-F238E27FC236}">
                <a16:creationId xmlns:a16="http://schemas.microsoft.com/office/drawing/2014/main" id="{635E5219-2765-4D7C-88F1-000362C7F3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DA8E51-EC6C-44FB-8872-CB2EF65A482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descr="Rose Petals 1">
            <a:extLst>
              <a:ext uri="{FF2B5EF4-FFF2-40B4-BE49-F238E27FC236}">
                <a16:creationId xmlns:a16="http://schemas.microsoft.com/office/drawing/2014/main" id="{2609D108-6F53-49A2-BE7B-BA2714A75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6499" name="Picture 4" descr="Rose Petals 1">
            <a:extLst>
              <a:ext uri="{FF2B5EF4-FFF2-40B4-BE49-F238E27FC236}">
                <a16:creationId xmlns:a16="http://schemas.microsoft.com/office/drawing/2014/main" id="{D3F50484-EEFB-4F4C-B2C2-94F21A1B4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Content Placeholder 1">
            <a:extLst>
              <a:ext uri="{FF2B5EF4-FFF2-40B4-BE49-F238E27FC236}">
                <a16:creationId xmlns:a16="http://schemas.microsoft.com/office/drawing/2014/main" id="{D0CBAE52-EECF-43D3-990B-FC9D61A4647B}"/>
              </a:ext>
            </a:extLst>
          </p:cNvPr>
          <p:cNvSpPr>
            <a:spLocks noGrp="1"/>
          </p:cNvSpPr>
          <p:nvPr>
            <p:ph idx="1"/>
          </p:nvPr>
        </p:nvSpPr>
        <p:spPr>
          <a:xfrm>
            <a:off x="1146175" y="1692275"/>
            <a:ext cx="7315200" cy="5013325"/>
          </a:xfrm>
        </p:spPr>
        <p:txBody>
          <a:bodyPr/>
          <a:lstStyle/>
          <a:p>
            <a:pPr>
              <a:buFont typeface="Wingdings" panose="05000000000000000000" pitchFamily="2" charset="2"/>
              <a:buChar char="§"/>
              <a:defRPr/>
            </a:pPr>
            <a:r>
              <a:rPr lang="en-US" sz="2800" dirty="0">
                <a:solidFill>
                  <a:schemeClr val="tx1">
                    <a:lumMod val="65000"/>
                    <a:lumOff val="35000"/>
                  </a:schemeClr>
                </a:solidFill>
              </a:rPr>
              <a:t>Definition of Assertiveness</a:t>
            </a:r>
          </a:p>
          <a:p>
            <a:pPr lvl="1">
              <a:buFont typeface="Wingdings" panose="05000000000000000000" pitchFamily="2" charset="2"/>
              <a:buChar char="ü"/>
              <a:defRPr/>
            </a:pPr>
            <a:r>
              <a:rPr lang="en-US" dirty="0">
                <a:solidFill>
                  <a:schemeClr val="tx1">
                    <a:lumMod val="65000"/>
                    <a:lumOff val="35000"/>
                  </a:schemeClr>
                </a:solidFill>
              </a:rPr>
              <a:t>Assertiveness is the ability to express your thoughts and feelings openly and directly to others, without “turning them off.</a:t>
            </a:r>
          </a:p>
          <a:p>
            <a:pPr lvl="1">
              <a:buFont typeface="Wingdings" panose="05000000000000000000" pitchFamily="2" charset="2"/>
              <a:buChar char="ü"/>
              <a:defRPr/>
            </a:pPr>
            <a:r>
              <a:rPr lang="en-US" dirty="0">
                <a:solidFill>
                  <a:schemeClr val="tx1">
                    <a:lumMod val="65000"/>
                    <a:lumOff val="35000"/>
                  </a:schemeClr>
                </a:solidFill>
              </a:rPr>
              <a:t>You have to recognize others have rights, as well as yourself.</a:t>
            </a:r>
          </a:p>
          <a:p>
            <a:pPr>
              <a:buFont typeface="Wingdings" panose="05000000000000000000" pitchFamily="2" charset="2"/>
              <a:buChar char="§"/>
              <a:defRPr/>
            </a:pPr>
            <a:r>
              <a:rPr lang="en-US" sz="2800" dirty="0">
                <a:solidFill>
                  <a:schemeClr val="tx1">
                    <a:lumMod val="65000"/>
                    <a:lumOff val="35000"/>
                  </a:schemeClr>
                </a:solidFill>
              </a:rPr>
              <a:t>Rights</a:t>
            </a:r>
          </a:p>
          <a:p>
            <a:pPr lvl="1">
              <a:buFont typeface="Wingdings" panose="05000000000000000000" pitchFamily="2" charset="2"/>
              <a:buChar char="ü"/>
              <a:defRPr/>
            </a:pPr>
            <a:r>
              <a:rPr lang="en-US" dirty="0">
                <a:solidFill>
                  <a:schemeClr val="tx1">
                    <a:lumMod val="65000"/>
                    <a:lumOff val="35000"/>
                  </a:schemeClr>
                </a:solidFill>
              </a:rPr>
              <a:t>Ask what rights do they have in a relationship</a:t>
            </a:r>
          </a:p>
          <a:p>
            <a:pPr lvl="1">
              <a:buFont typeface="Wingdings" panose="05000000000000000000" pitchFamily="2" charset="2"/>
              <a:buChar char="ü"/>
              <a:defRPr/>
            </a:pPr>
            <a:r>
              <a:rPr lang="en-US" dirty="0">
                <a:solidFill>
                  <a:schemeClr val="tx1">
                    <a:lumMod val="65000"/>
                    <a:lumOff val="35000"/>
                  </a:schemeClr>
                </a:solidFill>
              </a:rPr>
              <a:t>Refer to Handout on Rights</a:t>
            </a:r>
          </a:p>
          <a:p>
            <a:pPr>
              <a:defRPr/>
            </a:pPr>
            <a:endParaRPr lang="en-US" dirty="0"/>
          </a:p>
        </p:txBody>
      </p:sp>
      <p:sp>
        <p:nvSpPr>
          <p:cNvPr id="3" name="Title 2">
            <a:extLst>
              <a:ext uri="{FF2B5EF4-FFF2-40B4-BE49-F238E27FC236}">
                <a16:creationId xmlns:a16="http://schemas.microsoft.com/office/drawing/2014/main" id="{5CFE3E05-19F3-4BD5-A103-88D3CC558085}"/>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Assertiveness</a:t>
            </a:r>
            <a:endParaRPr lang="en-US" sz="4000" dirty="0"/>
          </a:p>
        </p:txBody>
      </p:sp>
      <p:sp>
        <p:nvSpPr>
          <p:cNvPr id="106502" name="Slide Number Placeholder 4">
            <a:extLst>
              <a:ext uri="{FF2B5EF4-FFF2-40B4-BE49-F238E27FC236}">
                <a16:creationId xmlns:a16="http://schemas.microsoft.com/office/drawing/2014/main" id="{CAA78C69-F77A-4E02-8DC5-EA56F975AB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EF429D-B2B5-469D-B4EC-2BDAB2A1F6C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a:extLst>
              <a:ext uri="{FF2B5EF4-FFF2-40B4-BE49-F238E27FC236}">
                <a16:creationId xmlns:a16="http://schemas.microsoft.com/office/drawing/2014/main" id="{F56D9121-160D-40DA-ADEA-13D27F958A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B1CA7E7-8221-4AE2-BEAA-D887AB108D1D}"/>
              </a:ext>
            </a:extLst>
          </p:cNvPr>
          <p:cNvSpPr>
            <a:spLocks noGrp="1"/>
          </p:cNvSpPr>
          <p:nvPr>
            <p:ph type="title"/>
          </p:nvPr>
        </p:nvSpPr>
        <p:spPr/>
        <p:txBody>
          <a:bodyPr/>
          <a:lstStyle/>
          <a:p>
            <a:pPr>
              <a:defRPr/>
            </a:pPr>
            <a:r>
              <a:rPr lang="en-US" dirty="0">
                <a:solidFill>
                  <a:schemeClr val="tx1">
                    <a:lumMod val="65000"/>
                    <a:lumOff val="35000"/>
                  </a:schemeClr>
                </a:solidFill>
              </a:rPr>
              <a:t>Remember Your Rights</a:t>
            </a:r>
          </a:p>
        </p:txBody>
      </p:sp>
      <p:pic>
        <p:nvPicPr>
          <p:cNvPr id="107524" name="Picture 2">
            <a:extLst>
              <a:ext uri="{FF2B5EF4-FFF2-40B4-BE49-F238E27FC236}">
                <a16:creationId xmlns:a16="http://schemas.microsoft.com/office/drawing/2014/main" id="{C0523414-91EE-449D-98E9-3849875012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9E1C9AE-C9C1-484A-96F2-FB909E25E676}"/>
              </a:ext>
            </a:extLst>
          </p:cNvPr>
          <p:cNvSpPr txBox="1"/>
          <p:nvPr/>
        </p:nvSpPr>
        <p:spPr>
          <a:xfrm>
            <a:off x="1927225" y="1600200"/>
            <a:ext cx="2797175" cy="5570538"/>
          </a:xfrm>
          <a:prstGeom prst="rect">
            <a:avLst/>
          </a:prstGeom>
          <a:noFill/>
        </p:spPr>
        <p:txBody>
          <a:bodyPr>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It is OK to want or need something from someone else.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 can insist on my rights and </a:t>
            </a:r>
            <a:r>
              <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still </a:t>
            </a: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be a good person.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 sometimes have a right to assert myself, even if I may inconvenience others.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 may want to please people I care about, but I don’t have time to please them all of the time.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The fact that I say no to someone does not make me a selfish </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b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person.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 can still feel good about </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b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myself, even though </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b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someone else is </a:t>
            </a:r>
            <a:b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b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annoyed with me.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p:txBody>
      </p:sp>
      <p:pic>
        <p:nvPicPr>
          <p:cNvPr id="107526" name="Picture 2">
            <a:extLst>
              <a:ext uri="{FF2B5EF4-FFF2-40B4-BE49-F238E27FC236}">
                <a16:creationId xmlns:a16="http://schemas.microsoft.com/office/drawing/2014/main" id="{6E74B498-4CD5-453C-9CD4-294452352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838" y="1690688"/>
            <a:ext cx="2238375" cy="1192212"/>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7527" name="Picture 3">
            <a:extLst>
              <a:ext uri="{FF2B5EF4-FFF2-40B4-BE49-F238E27FC236}">
                <a16:creationId xmlns:a16="http://schemas.microsoft.com/office/drawing/2014/main" id="{76CB1E74-8C25-4B28-9C80-C4A965FA2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050" y="3027363"/>
            <a:ext cx="2138363" cy="1077912"/>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7528" name="Picture 4">
            <a:extLst>
              <a:ext uri="{FF2B5EF4-FFF2-40B4-BE49-F238E27FC236}">
                <a16:creationId xmlns:a16="http://schemas.microsoft.com/office/drawing/2014/main" id="{B27A5181-6D8A-48EE-ACD8-8BA2BC939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4154488"/>
            <a:ext cx="2266950" cy="10858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7529" name="Picture 5">
            <a:extLst>
              <a:ext uri="{FF2B5EF4-FFF2-40B4-BE49-F238E27FC236}">
                <a16:creationId xmlns:a16="http://schemas.microsoft.com/office/drawing/2014/main" id="{EFE1204F-0580-4601-A280-3DE9661BC8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7450" y="4652963"/>
            <a:ext cx="1606550" cy="2170112"/>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30" name="Slide Number Placeholder 3">
            <a:extLst>
              <a:ext uri="{FF2B5EF4-FFF2-40B4-BE49-F238E27FC236}">
                <a16:creationId xmlns:a16="http://schemas.microsoft.com/office/drawing/2014/main" id="{582121CD-3B8F-4B6A-A705-3796A76E0A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B64AAA1-F64B-40D6-B299-60F1FC8AB31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a:extLst>
              <a:ext uri="{FF2B5EF4-FFF2-40B4-BE49-F238E27FC236}">
                <a16:creationId xmlns:a16="http://schemas.microsoft.com/office/drawing/2014/main" id="{D158FE14-67AB-4B12-A907-3D2B1D398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609600"/>
            <a:ext cx="90043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Slide Number Placeholder 3">
            <a:extLst>
              <a:ext uri="{FF2B5EF4-FFF2-40B4-BE49-F238E27FC236}">
                <a16:creationId xmlns:a16="http://schemas.microsoft.com/office/drawing/2014/main" id="{1A3DD431-DF10-4969-9AAE-46087D147A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9F73B6-4C9B-4421-BB3F-53CA5A412EF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0F61F201-6303-4EA9-A2ED-983034A84FFB}"/>
              </a:ext>
            </a:extLst>
          </p:cNvPr>
          <p:cNvSpPr>
            <a:spLocks noGrp="1"/>
          </p:cNvSpPr>
          <p:nvPr>
            <p:ph idx="1"/>
          </p:nvPr>
        </p:nvSpPr>
        <p:spPr>
          <a:xfrm>
            <a:off x="533400" y="146050"/>
            <a:ext cx="8077200" cy="6308725"/>
          </a:xfrm>
        </p:spPr>
        <p:txBody>
          <a:bodyPr/>
          <a:lstStyle/>
          <a:p>
            <a:pPr marL="0" indent="0" algn="ctr" eaLnBrk="1" hangingPunct="1">
              <a:lnSpc>
                <a:spcPct val="150000"/>
              </a:lnSpc>
              <a:spcBef>
                <a:spcPct val="0"/>
              </a:spcBef>
              <a:buFont typeface="Arial" charset="0"/>
              <a:buNone/>
              <a:defRPr/>
            </a:pPr>
            <a:endParaRPr lang="en-US" altLang="en-US" sz="4000" i="1" dirty="0">
              <a:solidFill>
                <a:schemeClr val="tx1">
                  <a:lumMod val="65000"/>
                  <a:lumOff val="35000"/>
                </a:schemeClr>
              </a:solidFill>
            </a:endParaRPr>
          </a:p>
          <a:p>
            <a:pPr marL="0" indent="0" algn="ctr" eaLnBrk="1" hangingPunct="1">
              <a:lnSpc>
                <a:spcPct val="150000"/>
              </a:lnSpc>
              <a:spcBef>
                <a:spcPct val="0"/>
              </a:spcBef>
              <a:buFont typeface="Arial" charset="0"/>
              <a:buNone/>
              <a:defRPr/>
            </a:pPr>
            <a:r>
              <a:rPr lang="en-US" altLang="en-US" sz="4000" i="1" dirty="0">
                <a:solidFill>
                  <a:schemeClr val="tx1">
                    <a:lumMod val="65000"/>
                    <a:lumOff val="35000"/>
                  </a:schemeClr>
                </a:solidFill>
              </a:rPr>
              <a:t>Interpersonal communication is </a:t>
            </a:r>
          </a:p>
          <a:p>
            <a:pPr marL="0" indent="0" algn="ctr" eaLnBrk="1" hangingPunct="1">
              <a:lnSpc>
                <a:spcPct val="150000"/>
              </a:lnSpc>
              <a:spcBef>
                <a:spcPct val="0"/>
              </a:spcBef>
              <a:buFont typeface="Arial" charset="0"/>
              <a:buNone/>
              <a:defRPr/>
            </a:pPr>
            <a:r>
              <a:rPr lang="en-US" altLang="en-US" sz="4000" i="1" dirty="0">
                <a:solidFill>
                  <a:schemeClr val="tx1">
                    <a:lumMod val="65000"/>
                    <a:lumOff val="35000"/>
                  </a:schemeClr>
                </a:solidFill>
              </a:rPr>
              <a:t>the key to this process:</a:t>
            </a:r>
            <a:r>
              <a:rPr lang="en-US" altLang="en-US" sz="4000" dirty="0">
                <a:solidFill>
                  <a:schemeClr val="tx1">
                    <a:lumMod val="65000"/>
                    <a:lumOff val="35000"/>
                  </a:schemeClr>
                </a:solidFill>
              </a:rPr>
              <a:t> </a:t>
            </a:r>
          </a:p>
          <a:p>
            <a:pPr marL="0" indent="0" algn="ctr" eaLnBrk="1" hangingPunct="1">
              <a:lnSpc>
                <a:spcPct val="150000"/>
              </a:lnSpc>
              <a:spcBef>
                <a:spcPct val="0"/>
              </a:spcBef>
              <a:buFont typeface="Arial" charset="0"/>
              <a:buNone/>
              <a:defRPr/>
            </a:pPr>
            <a:r>
              <a:rPr lang="en-US" altLang="en-US" sz="4000" dirty="0">
                <a:solidFill>
                  <a:schemeClr val="tx1">
                    <a:lumMod val="65000"/>
                    <a:lumOff val="35000"/>
                  </a:schemeClr>
                </a:solidFill>
              </a:rPr>
              <a:t>People who have difficulty asking for help will not receive it and will continue to suffer</a:t>
            </a:r>
          </a:p>
          <a:p>
            <a:pPr marL="0" indent="0" algn="ctr" eaLnBrk="1" hangingPunct="1">
              <a:lnSpc>
                <a:spcPct val="150000"/>
              </a:lnSpc>
              <a:spcBef>
                <a:spcPct val="0"/>
              </a:spcBef>
              <a:buFont typeface="Arial" panose="020B0604020202020204" pitchFamily="34" charset="0"/>
              <a:buNone/>
              <a:defRPr/>
            </a:pPr>
            <a:endParaRPr lang="en-US" altLang="en-US" sz="4000" dirty="0">
              <a:solidFill>
                <a:schemeClr val="tx1">
                  <a:lumMod val="65000"/>
                  <a:lumOff val="3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Rose Petals 1">
            <a:extLst>
              <a:ext uri="{FF2B5EF4-FFF2-40B4-BE49-F238E27FC236}">
                <a16:creationId xmlns:a16="http://schemas.microsoft.com/office/drawing/2014/main" id="{47BA7B78-8653-4ACE-856C-32172EE3C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9571" name="Picture 4" descr="Rose Petals 1">
            <a:extLst>
              <a:ext uri="{FF2B5EF4-FFF2-40B4-BE49-F238E27FC236}">
                <a16:creationId xmlns:a16="http://schemas.microsoft.com/office/drawing/2014/main" id="{2C31E78C-3063-4C0F-A539-4604321B0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Content Placeholder 1">
            <a:extLst>
              <a:ext uri="{FF2B5EF4-FFF2-40B4-BE49-F238E27FC236}">
                <a16:creationId xmlns:a16="http://schemas.microsoft.com/office/drawing/2014/main" id="{950B1410-7F95-4430-A4CB-A256556442E1}"/>
              </a:ext>
            </a:extLst>
          </p:cNvPr>
          <p:cNvSpPr>
            <a:spLocks noGrp="1"/>
          </p:cNvSpPr>
          <p:nvPr>
            <p:ph idx="1"/>
          </p:nvPr>
        </p:nvSpPr>
        <p:spPr>
          <a:xfrm>
            <a:off x="1143000" y="1524000"/>
            <a:ext cx="7391400" cy="4724400"/>
          </a:xfrm>
        </p:spPr>
        <p:txBody>
          <a:bodyPr/>
          <a:lstStyle/>
          <a:p>
            <a:pPr>
              <a:buFont typeface="Wingdings" panose="05000000000000000000" pitchFamily="2" charset="2"/>
              <a:buChar char="§"/>
              <a:defRPr/>
            </a:pPr>
            <a:r>
              <a:rPr lang="en-US" sz="2800" dirty="0">
                <a:solidFill>
                  <a:schemeClr val="tx1">
                    <a:lumMod val="65000"/>
                    <a:lumOff val="35000"/>
                  </a:schemeClr>
                </a:solidFill>
              </a:rPr>
              <a:t>Being assertive is a skill you can learn. It may be difficult at first</a:t>
            </a:r>
          </a:p>
          <a:p>
            <a:pPr>
              <a:buFont typeface="Wingdings" panose="05000000000000000000" pitchFamily="2" charset="2"/>
              <a:buChar char="§"/>
              <a:defRPr/>
            </a:pPr>
            <a:r>
              <a:rPr lang="en-US" sz="2800" dirty="0">
                <a:solidFill>
                  <a:schemeClr val="tx1">
                    <a:lumMod val="65000"/>
                    <a:lumOff val="35000"/>
                  </a:schemeClr>
                </a:solidFill>
              </a:rPr>
              <a:t>To get the support you need, you will need to make an assertive request (ask for help, ask someone to change a behavior)  </a:t>
            </a:r>
          </a:p>
          <a:p>
            <a:pPr>
              <a:buFont typeface="Wingdings" panose="05000000000000000000" pitchFamily="2" charset="2"/>
              <a:buChar char="§"/>
              <a:defRPr/>
            </a:pPr>
            <a:r>
              <a:rPr lang="en-US" sz="2800" dirty="0">
                <a:solidFill>
                  <a:schemeClr val="tx1">
                    <a:lumMod val="65000"/>
                    <a:lumOff val="35000"/>
                  </a:schemeClr>
                </a:solidFill>
              </a:rPr>
              <a:t>Involves taking a risk.                                                 	People feel better about themselves by 	taking some risks, taking charge of their 	lives, and being assertive</a:t>
            </a:r>
          </a:p>
          <a:p>
            <a:pPr>
              <a:buFont typeface="Wingdings" panose="05000000000000000000" pitchFamily="2" charset="2"/>
              <a:buChar char="§"/>
              <a:defRPr/>
            </a:pPr>
            <a:r>
              <a:rPr lang="en-US" sz="2800" dirty="0">
                <a:solidFill>
                  <a:schemeClr val="tx1">
                    <a:lumMod val="65000"/>
                    <a:lumOff val="35000"/>
                  </a:schemeClr>
                </a:solidFill>
              </a:rPr>
              <a:t>Remind women once they have their baby it will be important to ask for help and get help</a:t>
            </a:r>
          </a:p>
          <a:p>
            <a:pPr marL="0" indent="0">
              <a:buFont typeface="Arial" panose="020B0604020202020204" pitchFamily="34" charset="0"/>
              <a:buNone/>
              <a:defRPr/>
            </a:pPr>
            <a:endParaRPr lang="en-US" dirty="0"/>
          </a:p>
        </p:txBody>
      </p:sp>
      <p:sp>
        <p:nvSpPr>
          <p:cNvPr id="3" name="Title 2">
            <a:extLst>
              <a:ext uri="{FF2B5EF4-FFF2-40B4-BE49-F238E27FC236}">
                <a16:creationId xmlns:a16="http://schemas.microsoft.com/office/drawing/2014/main" id="{142D5CF9-81DC-4E58-B508-92D7964E1CBB}"/>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An Assertive Request</a:t>
            </a:r>
            <a:endParaRPr lang="en-US" sz="4000" dirty="0"/>
          </a:p>
        </p:txBody>
      </p:sp>
      <p:sp>
        <p:nvSpPr>
          <p:cNvPr id="109574" name="Slide Number Placeholder 4">
            <a:extLst>
              <a:ext uri="{FF2B5EF4-FFF2-40B4-BE49-F238E27FC236}">
                <a16:creationId xmlns:a16="http://schemas.microsoft.com/office/drawing/2014/main" id="{5F70A495-2CB0-47FB-B5BC-027A698821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D43AC5-6237-459D-8DD9-18E95E33DEF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descr="Rose Petals 1">
            <a:extLst>
              <a:ext uri="{FF2B5EF4-FFF2-40B4-BE49-F238E27FC236}">
                <a16:creationId xmlns:a16="http://schemas.microsoft.com/office/drawing/2014/main" id="{C0B002DE-74D2-4127-A1FC-148202D4A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0595" name="Picture 4" descr="Rose Petals 1">
            <a:extLst>
              <a:ext uri="{FF2B5EF4-FFF2-40B4-BE49-F238E27FC236}">
                <a16:creationId xmlns:a16="http://schemas.microsoft.com/office/drawing/2014/main" id="{1BB1192A-CFB1-4B36-92A0-E76362236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43132FD1-8612-49C0-BF84-72369E0689CB}"/>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Role play</a:t>
            </a:r>
            <a:endParaRPr lang="en-US" sz="4000" dirty="0"/>
          </a:p>
        </p:txBody>
      </p:sp>
      <p:sp>
        <p:nvSpPr>
          <p:cNvPr id="3" name="Content Placeholder 2">
            <a:extLst>
              <a:ext uri="{FF2B5EF4-FFF2-40B4-BE49-F238E27FC236}">
                <a16:creationId xmlns:a16="http://schemas.microsoft.com/office/drawing/2014/main" id="{EFE0E5B8-4F26-41D9-BF66-D0E1E2956278}"/>
              </a:ext>
            </a:extLst>
          </p:cNvPr>
          <p:cNvSpPr>
            <a:spLocks noGrp="1"/>
          </p:cNvSpPr>
          <p:nvPr>
            <p:ph idx="1"/>
          </p:nvPr>
        </p:nvSpPr>
        <p:spPr>
          <a:xfrm>
            <a:off x="990600" y="1692275"/>
            <a:ext cx="7696200" cy="4403725"/>
          </a:xfrm>
        </p:spPr>
        <p:txBody>
          <a:bodyPr/>
          <a:lstStyle/>
          <a:p>
            <a:pPr>
              <a:buFont typeface="Wingdings" panose="05000000000000000000" pitchFamily="2" charset="2"/>
              <a:buChar char="§"/>
              <a:defRPr/>
            </a:pPr>
            <a:r>
              <a:rPr lang="en-US" dirty="0">
                <a:solidFill>
                  <a:schemeClr val="tx1">
                    <a:lumMod val="65000"/>
                    <a:lumOff val="35000"/>
                  </a:schemeClr>
                </a:solidFill>
              </a:rPr>
              <a:t>Role play ineffective communication and ask group for feedback</a:t>
            </a:r>
          </a:p>
          <a:p>
            <a:pPr>
              <a:buFont typeface="Wingdings" panose="05000000000000000000" pitchFamily="2" charset="2"/>
              <a:buChar char="§"/>
              <a:defRPr/>
            </a:pPr>
            <a:endParaRPr lang="en-US" dirty="0">
              <a:solidFill>
                <a:schemeClr val="tx1">
                  <a:lumMod val="65000"/>
                  <a:lumOff val="35000"/>
                </a:schemeClr>
              </a:solidFill>
            </a:endParaRPr>
          </a:p>
          <a:p>
            <a:pPr>
              <a:buFont typeface="Wingdings" panose="05000000000000000000" pitchFamily="2" charset="2"/>
              <a:buChar char="§"/>
              <a:defRPr/>
            </a:pPr>
            <a:r>
              <a:rPr lang="en-US" dirty="0">
                <a:solidFill>
                  <a:schemeClr val="tx1">
                    <a:lumMod val="65000"/>
                    <a:lumOff val="35000"/>
                  </a:schemeClr>
                </a:solidFill>
              </a:rPr>
              <a:t>Review handouts on Tips for Asking for Help, Do’s and Don’ts referring to the ineffective role play</a:t>
            </a:r>
          </a:p>
          <a:p>
            <a:pPr marL="0" indent="0">
              <a:buFont typeface="Arial" panose="020B0604020202020204" pitchFamily="34" charset="0"/>
              <a:buNone/>
              <a:defRPr/>
            </a:pPr>
            <a:endParaRPr lang="en-US" dirty="0"/>
          </a:p>
        </p:txBody>
      </p:sp>
      <p:sp>
        <p:nvSpPr>
          <p:cNvPr id="110598" name="Slide Number Placeholder 4">
            <a:extLst>
              <a:ext uri="{FF2B5EF4-FFF2-40B4-BE49-F238E27FC236}">
                <a16:creationId xmlns:a16="http://schemas.microsoft.com/office/drawing/2014/main" id="{199AC32D-B64C-4019-A28E-7642528E9D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0880AC-B2B3-4A28-8022-AF38CF50D14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a:extLst>
              <a:ext uri="{FF2B5EF4-FFF2-40B4-BE49-F238E27FC236}">
                <a16:creationId xmlns:a16="http://schemas.microsoft.com/office/drawing/2014/main" id="{87D45242-999A-4D26-B7E7-54C5B7274D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8E3AF19-EA82-4ED1-B6DF-54477A681E94}"/>
              </a:ext>
            </a:extLst>
          </p:cNvPr>
          <p:cNvSpPr>
            <a:spLocks noGrp="1"/>
          </p:cNvSpPr>
          <p:nvPr>
            <p:ph type="title"/>
          </p:nvPr>
        </p:nvSpPr>
        <p:spPr/>
        <p:txBody>
          <a:bodyPr/>
          <a:lstStyle/>
          <a:p>
            <a:pPr>
              <a:defRPr/>
            </a:pPr>
            <a:r>
              <a:rPr lang="en-US" dirty="0">
                <a:solidFill>
                  <a:schemeClr val="tx1">
                    <a:lumMod val="65000"/>
                    <a:lumOff val="35000"/>
                  </a:schemeClr>
                </a:solidFill>
              </a:rPr>
              <a:t>Tips for Asking Others for Help</a:t>
            </a:r>
          </a:p>
        </p:txBody>
      </p:sp>
      <p:pic>
        <p:nvPicPr>
          <p:cNvPr id="111620" name="Picture 2">
            <a:extLst>
              <a:ext uri="{FF2B5EF4-FFF2-40B4-BE49-F238E27FC236}">
                <a16:creationId xmlns:a16="http://schemas.microsoft.com/office/drawing/2014/main" id="{9AD54933-34A7-4E8B-8B61-95B9214AC6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F63F591-057E-4A19-9CB9-7E9F3550B076}"/>
              </a:ext>
            </a:extLst>
          </p:cNvPr>
          <p:cNvSpPr txBox="1"/>
          <p:nvPr/>
        </p:nvSpPr>
        <p:spPr>
          <a:xfrm>
            <a:off x="1046163" y="2147888"/>
            <a:ext cx="1536700" cy="2676525"/>
          </a:xfrm>
          <a:prstGeom prst="rect">
            <a:avLst/>
          </a:prstGeom>
          <a:noFill/>
          <a:ln>
            <a:solidFill>
              <a:srgbClr val="FF9999"/>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TIMING: </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Choose a quiet time. Introduce the fact that you want to talk about something.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p:txBody>
      </p:sp>
      <p:sp>
        <p:nvSpPr>
          <p:cNvPr id="6" name="TextBox 5">
            <a:extLst>
              <a:ext uri="{FF2B5EF4-FFF2-40B4-BE49-F238E27FC236}">
                <a16:creationId xmlns:a16="http://schemas.microsoft.com/office/drawing/2014/main" id="{28394088-8524-45AE-8E2F-838D86E7AA5E}"/>
              </a:ext>
            </a:extLst>
          </p:cNvPr>
          <p:cNvSpPr txBox="1"/>
          <p:nvPr/>
        </p:nvSpPr>
        <p:spPr>
          <a:xfrm>
            <a:off x="2843213" y="2147888"/>
            <a:ext cx="1479550" cy="3876675"/>
          </a:xfrm>
          <a:prstGeom prst="rect">
            <a:avLst/>
          </a:prstGeom>
          <a:noFill/>
          <a:ln>
            <a:solidFill>
              <a:srgbClr val="FF9999"/>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NONVERBAL BEHAVIOR: </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Use an appropriate tone of voice, avoid threatening posture, make eye contact with the other person, face them directly.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p:txBody>
      </p:sp>
      <p:sp>
        <p:nvSpPr>
          <p:cNvPr id="7" name="TextBox 6">
            <a:extLst>
              <a:ext uri="{FF2B5EF4-FFF2-40B4-BE49-F238E27FC236}">
                <a16:creationId xmlns:a16="http://schemas.microsoft.com/office/drawing/2014/main" id="{78F33001-E7A3-45A6-8966-12AD199B202E}"/>
              </a:ext>
            </a:extLst>
          </p:cNvPr>
          <p:cNvSpPr txBox="1"/>
          <p:nvPr/>
        </p:nvSpPr>
        <p:spPr>
          <a:xfrm>
            <a:off x="4724400" y="2147888"/>
            <a:ext cx="1506538" cy="3416300"/>
          </a:xfrm>
          <a:prstGeom prst="rect">
            <a:avLst/>
          </a:prstGeom>
          <a:noFill/>
          <a:ln>
            <a:solidFill>
              <a:srgbClr val="FF9999"/>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SAY SOMETHING </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POSITIVE: </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Sandwich the negative between positives. Start with a positive and end with a positive.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p:txBody>
      </p:sp>
      <p:pic>
        <p:nvPicPr>
          <p:cNvPr id="111624" name="Picture 7">
            <a:extLst>
              <a:ext uri="{FF2B5EF4-FFF2-40B4-BE49-F238E27FC236}">
                <a16:creationId xmlns:a16="http://schemas.microsoft.com/office/drawing/2014/main" id="{E111C28B-5BB0-4E46-A58E-D24D666095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27932">
            <a:off x="6604000" y="3300413"/>
            <a:ext cx="1822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Slide Number Placeholder 3">
            <a:extLst>
              <a:ext uri="{FF2B5EF4-FFF2-40B4-BE49-F238E27FC236}">
                <a16:creationId xmlns:a16="http://schemas.microsoft.com/office/drawing/2014/main" id="{A0601CDB-A41B-4F96-80C6-5FFD47428F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75C4C0-6C7E-4039-AB1E-E15E089B5B0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a:extLst>
              <a:ext uri="{FF2B5EF4-FFF2-40B4-BE49-F238E27FC236}">
                <a16:creationId xmlns:a16="http://schemas.microsoft.com/office/drawing/2014/main" id="{65A0CC02-8F7D-4B8A-8701-DC5E5B6DD9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02FD4D-2FBD-4B98-A309-B551373D1A87}"/>
              </a:ext>
            </a:extLst>
          </p:cNvPr>
          <p:cNvSpPr>
            <a:spLocks noGrp="1"/>
          </p:cNvSpPr>
          <p:nvPr>
            <p:ph type="title"/>
          </p:nvPr>
        </p:nvSpPr>
        <p:spPr/>
        <p:txBody>
          <a:bodyPr/>
          <a:lstStyle/>
          <a:p>
            <a:pPr>
              <a:defRPr/>
            </a:pPr>
            <a:r>
              <a:rPr lang="en-US" dirty="0">
                <a:solidFill>
                  <a:schemeClr val="tx1">
                    <a:lumMod val="65000"/>
                    <a:lumOff val="35000"/>
                  </a:schemeClr>
                </a:solidFill>
              </a:rPr>
              <a:t>Golden Rules</a:t>
            </a:r>
          </a:p>
        </p:txBody>
      </p:sp>
      <p:pic>
        <p:nvPicPr>
          <p:cNvPr id="112644" name="Picture 2">
            <a:extLst>
              <a:ext uri="{FF2B5EF4-FFF2-40B4-BE49-F238E27FC236}">
                <a16:creationId xmlns:a16="http://schemas.microsoft.com/office/drawing/2014/main" id="{706758CB-56DD-4535-ACFC-232CB5D17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3">
            <a:extLst>
              <a:ext uri="{FF2B5EF4-FFF2-40B4-BE49-F238E27FC236}">
                <a16:creationId xmlns:a16="http://schemas.microsoft.com/office/drawing/2014/main" id="{E363E921-164D-4BE8-9876-F6CA5DABC6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975" y="1522413"/>
            <a:ext cx="1660525" cy="11747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0C89271D-0B56-44B9-880E-46E080D104C4}"/>
              </a:ext>
            </a:extLst>
          </p:cNvPr>
          <p:cNvSpPr txBox="1"/>
          <p:nvPr/>
        </p:nvSpPr>
        <p:spPr>
          <a:xfrm>
            <a:off x="3960813" y="2847975"/>
            <a:ext cx="1519237" cy="5857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Do’ Rules Include: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p:txBody>
      </p:sp>
      <p:sp>
        <p:nvSpPr>
          <p:cNvPr id="7" name="TextBox 6">
            <a:extLst>
              <a:ext uri="{FF2B5EF4-FFF2-40B4-BE49-F238E27FC236}">
                <a16:creationId xmlns:a16="http://schemas.microsoft.com/office/drawing/2014/main" id="{746C443D-5922-4FB2-9163-9A6610403EDD}"/>
              </a:ext>
            </a:extLst>
          </p:cNvPr>
          <p:cNvSpPr txBox="1"/>
          <p:nvPr/>
        </p:nvSpPr>
        <p:spPr>
          <a:xfrm>
            <a:off x="1600200" y="2514600"/>
            <a:ext cx="2274888" cy="381635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Openly state your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own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feelings, or changes you would like.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Avoid any attacks on the other person, any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threats,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or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insulting statements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about the other person.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Avoid: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“Never, should, and always.”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Deal with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one issue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at a time (in contrast to “kitchen sinking”).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p:txBody>
      </p:sp>
      <p:sp>
        <p:nvSpPr>
          <p:cNvPr id="8" name="TextBox 7">
            <a:extLst>
              <a:ext uri="{FF2B5EF4-FFF2-40B4-BE49-F238E27FC236}">
                <a16:creationId xmlns:a16="http://schemas.microsoft.com/office/drawing/2014/main" id="{C11F0371-A0E2-45F5-AD56-64DAACC1C4C4}"/>
              </a:ext>
            </a:extLst>
          </p:cNvPr>
          <p:cNvSpPr txBox="1"/>
          <p:nvPr/>
        </p:nvSpPr>
        <p:spPr>
          <a:xfrm>
            <a:off x="5638800" y="2328863"/>
            <a:ext cx="2028825" cy="46767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Criticize the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behavior,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not the person (say what you want them to do, not what you want them to be).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Ask them for what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you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want, (in contrast to telling them what they should do).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(“Thanks for being so understanding, I really appreciate it”).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Be willing to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give to get</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Turn the table: Ask them, “what do </a:t>
            </a: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you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think we should do?”</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p:txBody>
      </p:sp>
      <p:sp>
        <p:nvSpPr>
          <p:cNvPr id="112649" name="Slide Number Placeholder 3">
            <a:extLst>
              <a:ext uri="{FF2B5EF4-FFF2-40B4-BE49-F238E27FC236}">
                <a16:creationId xmlns:a16="http://schemas.microsoft.com/office/drawing/2014/main" id="{F52A9FED-44C5-4311-99EC-4923D47612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952871-169D-4968-9C71-17FAB856958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a:extLst>
              <a:ext uri="{FF2B5EF4-FFF2-40B4-BE49-F238E27FC236}">
                <a16:creationId xmlns:a16="http://schemas.microsoft.com/office/drawing/2014/main" id="{3C8DA673-1086-4C61-8576-60B607F4D1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A53963-5049-487C-AD5F-7FEA320ED075}"/>
              </a:ext>
            </a:extLst>
          </p:cNvPr>
          <p:cNvSpPr>
            <a:spLocks noGrp="1"/>
          </p:cNvSpPr>
          <p:nvPr>
            <p:ph type="title"/>
          </p:nvPr>
        </p:nvSpPr>
        <p:spPr/>
        <p:txBody>
          <a:bodyPr/>
          <a:lstStyle/>
          <a:p>
            <a:pPr>
              <a:defRPr/>
            </a:pPr>
            <a:r>
              <a:rPr lang="en-US" dirty="0">
                <a:solidFill>
                  <a:schemeClr val="tx1">
                    <a:lumMod val="65000"/>
                    <a:lumOff val="35000"/>
                  </a:schemeClr>
                </a:solidFill>
              </a:rPr>
              <a:t>Golden Rules</a:t>
            </a:r>
          </a:p>
        </p:txBody>
      </p:sp>
      <p:pic>
        <p:nvPicPr>
          <p:cNvPr id="113668" name="Picture 2">
            <a:extLst>
              <a:ext uri="{FF2B5EF4-FFF2-40B4-BE49-F238E27FC236}">
                <a16:creationId xmlns:a16="http://schemas.microsoft.com/office/drawing/2014/main" id="{2438800B-9BB3-401B-A004-605A1B297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3A3D5D3-AC8C-4DCA-8BB8-B9300F1CADCB}"/>
              </a:ext>
            </a:extLst>
          </p:cNvPr>
          <p:cNvSpPr txBox="1"/>
          <p:nvPr/>
        </p:nvSpPr>
        <p:spPr>
          <a:xfrm>
            <a:off x="4098925" y="2271713"/>
            <a:ext cx="1230313" cy="7381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DON’T RULES INCLUDE: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p:txBody>
      </p:sp>
      <p:pic>
        <p:nvPicPr>
          <p:cNvPr id="113670" name="Picture 2">
            <a:extLst>
              <a:ext uri="{FF2B5EF4-FFF2-40B4-BE49-F238E27FC236}">
                <a16:creationId xmlns:a16="http://schemas.microsoft.com/office/drawing/2014/main" id="{0A36048C-CB8D-43A6-A235-B9428E966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1347788"/>
            <a:ext cx="1281113" cy="92392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D1B0A53E-B226-48FA-9B45-69D6AD85154F}"/>
              </a:ext>
            </a:extLst>
          </p:cNvPr>
          <p:cNvSpPr txBox="1"/>
          <p:nvPr/>
        </p:nvSpPr>
        <p:spPr>
          <a:xfrm>
            <a:off x="1524000" y="1943100"/>
            <a:ext cx="1809750" cy="4446588"/>
          </a:xfrm>
          <a:prstGeom prst="rect">
            <a:avLst/>
          </a:prstGeom>
          <a:noFill/>
        </p:spPr>
        <p:txBody>
          <a:bodyPr>
            <a:spAutoFit/>
          </a:bodyPr>
          <a:lstStyle/>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Judge or blame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Over-apologize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Put yourself down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Guess the other person’s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intentions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Mind-read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Expect people to know what you want them to do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if you don’t tell them</a:t>
            </a:r>
          </a:p>
          <a:p>
            <a:pPr marL="0" marR="0" lvl="0" indent="0" algn="l" defTabSz="914400" rtl="0" eaLnBrk="1" fontAlgn="base" latinLnBrk="0" hangingPunct="1">
              <a:lnSpc>
                <a:spcPct val="119000"/>
              </a:lnSpc>
              <a:spcBef>
                <a:spcPct val="0"/>
              </a:spcBef>
              <a:spcAft>
                <a:spcPts val="600"/>
              </a:spcAft>
              <a:buClrTx/>
              <a:buSzTx/>
              <a:buFontTx/>
              <a:buNone/>
              <a:tabLst/>
              <a:defRPr/>
            </a:pPr>
            <a:r>
              <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Arial" charset="0"/>
              </a:rPr>
              <a:t> </a:t>
            </a:r>
          </a:p>
        </p:txBody>
      </p:sp>
      <p:sp>
        <p:nvSpPr>
          <p:cNvPr id="7" name="TextBox 6">
            <a:extLst>
              <a:ext uri="{FF2B5EF4-FFF2-40B4-BE49-F238E27FC236}">
                <a16:creationId xmlns:a16="http://schemas.microsoft.com/office/drawing/2014/main" id="{2FA00A5B-34AB-461F-98A6-A1A6DD33B169}"/>
              </a:ext>
            </a:extLst>
          </p:cNvPr>
          <p:cNvSpPr txBox="1"/>
          <p:nvPr/>
        </p:nvSpPr>
        <p:spPr>
          <a:xfrm>
            <a:off x="5235575" y="3195638"/>
            <a:ext cx="1841500" cy="2200275"/>
          </a:xfrm>
          <a:prstGeom prst="rect">
            <a:avLst/>
          </a:prstGeom>
          <a:noFill/>
        </p:spPr>
        <p:txBody>
          <a:bodyPr>
            <a:spAutoFit/>
          </a:bodyPr>
          <a:lstStyle/>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Give a whole list</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(“kitchen sinking”)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Beat around the bush </a:t>
            </a:r>
          </a:p>
          <a:p>
            <a:pPr marL="0" marR="0" lvl="0" indent="0" algn="ctr" defTabSz="914400" rtl="0" eaLnBrk="1" fontAlgn="base" latinLnBrk="0" hangingPunct="1">
              <a:lnSpc>
                <a:spcPct val="150000"/>
              </a:lnSpc>
              <a:spcBef>
                <a:spcPct val="0"/>
              </a:spcBef>
              <a:spcAft>
                <a:spcPts val="600"/>
              </a:spcAft>
              <a:buClrTx/>
              <a:buSzTx/>
              <a:buFontTx/>
              <a:buNone/>
              <a:tabLst/>
              <a:defRPr/>
            </a:pPr>
            <a:r>
              <a:rPr kumimoji="0" lang="en-US" sz="14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Tell the other person what they should do </a:t>
            </a:r>
          </a:p>
          <a:p>
            <a:pPr marL="0" marR="0" lvl="0" indent="0" algn="l" defTabSz="914400" rtl="0" eaLnBrk="1" fontAlgn="base" latinLnBrk="0" hangingPunct="1">
              <a:lnSpc>
                <a:spcPct val="119000"/>
              </a:lnSpc>
              <a:spcBef>
                <a:spcPct val="0"/>
              </a:spcBef>
              <a:spcAft>
                <a:spcPts val="600"/>
              </a:spcAft>
              <a:buClrTx/>
              <a:buSzTx/>
              <a:buFontTx/>
              <a:buNone/>
              <a:tabLst/>
              <a:defRPr/>
            </a:pPr>
            <a:r>
              <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Arial" charset="0"/>
              </a:rPr>
              <a:t> </a:t>
            </a:r>
          </a:p>
        </p:txBody>
      </p:sp>
      <p:sp>
        <p:nvSpPr>
          <p:cNvPr id="113673" name="Slide Number Placeholder 3">
            <a:extLst>
              <a:ext uri="{FF2B5EF4-FFF2-40B4-BE49-F238E27FC236}">
                <a16:creationId xmlns:a16="http://schemas.microsoft.com/office/drawing/2014/main" id="{7E479DFF-4DE9-4C07-86D3-8E25383C60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F40280-4AFB-4BD1-9581-F4458B34BDF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descr="Rose Petals 1">
            <a:extLst>
              <a:ext uri="{FF2B5EF4-FFF2-40B4-BE49-F238E27FC236}">
                <a16:creationId xmlns:a16="http://schemas.microsoft.com/office/drawing/2014/main" id="{3F85F7FA-37FA-4845-9A42-7A1D48AE6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6259" name="Picture 4" descr="Rose Petals 1">
            <a:extLst>
              <a:ext uri="{FF2B5EF4-FFF2-40B4-BE49-F238E27FC236}">
                <a16:creationId xmlns:a16="http://schemas.microsoft.com/office/drawing/2014/main" id="{FD824642-6A72-461E-8148-56E467767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Content Placeholder 1">
            <a:extLst>
              <a:ext uri="{FF2B5EF4-FFF2-40B4-BE49-F238E27FC236}">
                <a16:creationId xmlns:a16="http://schemas.microsoft.com/office/drawing/2014/main" id="{C5232CFD-E2FE-471A-895A-D68E9CF3819D}"/>
              </a:ext>
            </a:extLst>
          </p:cNvPr>
          <p:cNvSpPr>
            <a:spLocks noGrp="1"/>
          </p:cNvSpPr>
          <p:nvPr>
            <p:ph idx="1"/>
          </p:nvPr>
        </p:nvSpPr>
        <p:spPr>
          <a:xfrm>
            <a:off x="860425" y="1447800"/>
            <a:ext cx="7848600" cy="4968875"/>
          </a:xfrm>
        </p:spPr>
        <p:txBody>
          <a:bodyPr/>
          <a:lstStyle/>
          <a:p>
            <a:pPr>
              <a:buFont typeface="Wingdings" panose="05000000000000000000" pitchFamily="2" charset="2"/>
              <a:buChar char="§"/>
              <a:defRPr/>
            </a:pPr>
            <a:r>
              <a:rPr lang="en-US" sz="2800" dirty="0">
                <a:solidFill>
                  <a:schemeClr val="tx1">
                    <a:lumMod val="65000"/>
                    <a:lumOff val="35000"/>
                  </a:schemeClr>
                </a:solidFill>
              </a:rPr>
              <a:t>Welcome and Check-in</a:t>
            </a:r>
          </a:p>
          <a:p>
            <a:pPr>
              <a:buFont typeface="Wingdings" panose="05000000000000000000" pitchFamily="2" charset="2"/>
              <a:buChar char="§"/>
              <a:defRPr/>
            </a:pPr>
            <a:r>
              <a:rPr lang="en-US" sz="2800" dirty="0">
                <a:solidFill>
                  <a:schemeClr val="tx1">
                    <a:lumMod val="65000"/>
                    <a:lumOff val="35000"/>
                  </a:schemeClr>
                </a:solidFill>
              </a:rPr>
              <a:t>Reviewing Homework</a:t>
            </a:r>
          </a:p>
          <a:p>
            <a:pPr lvl="1">
              <a:buFont typeface="Wingdings" panose="05000000000000000000" pitchFamily="2" charset="2"/>
              <a:buChar char="ü"/>
              <a:defRPr/>
            </a:pPr>
            <a:r>
              <a:rPr lang="en-US" dirty="0">
                <a:solidFill>
                  <a:schemeClr val="tx1">
                    <a:lumMod val="65000"/>
                    <a:lumOff val="35000"/>
                  </a:schemeClr>
                </a:solidFill>
              </a:rPr>
              <a:t>Ask how it went, how did they feel afterwards, trouble shoot difficulties</a:t>
            </a:r>
          </a:p>
          <a:p>
            <a:pPr lvl="1">
              <a:buFont typeface="Wingdings" panose="05000000000000000000" pitchFamily="2" charset="2"/>
              <a:buChar char="ü"/>
              <a:defRPr/>
            </a:pPr>
            <a:r>
              <a:rPr lang="en-US" dirty="0">
                <a:solidFill>
                  <a:schemeClr val="tx1">
                    <a:lumMod val="65000"/>
                    <a:lumOff val="35000"/>
                  </a:schemeClr>
                </a:solidFill>
              </a:rPr>
              <a:t>Emphasize the importance of continuing the contract every week-view as  “appointments”</a:t>
            </a:r>
          </a:p>
          <a:p>
            <a:pPr lvl="1">
              <a:buFont typeface="Wingdings" panose="05000000000000000000" pitchFamily="2" charset="2"/>
              <a:buChar char="ü"/>
              <a:defRPr/>
            </a:pPr>
            <a:r>
              <a:rPr lang="en-US" dirty="0">
                <a:solidFill>
                  <a:schemeClr val="tx1">
                    <a:lumMod val="65000"/>
                    <a:lumOff val="35000"/>
                  </a:schemeClr>
                </a:solidFill>
              </a:rPr>
              <a:t>Encourage women to keep doing pleasant activities and relaxation exercises weekly</a:t>
            </a:r>
          </a:p>
          <a:p>
            <a:pPr lvl="2">
              <a:buFont typeface="Wingdings" panose="05000000000000000000" pitchFamily="2" charset="2"/>
              <a:buChar char="ü"/>
              <a:defRPr/>
            </a:pPr>
            <a:r>
              <a:rPr lang="en-US" sz="2000" dirty="0">
                <a:solidFill>
                  <a:schemeClr val="tx1">
                    <a:lumMod val="65000"/>
                    <a:lumOff val="35000"/>
                  </a:schemeClr>
                </a:solidFill>
              </a:rPr>
              <a:t>The more enjoyable things you do, the better you are likely to feel. </a:t>
            </a:r>
          </a:p>
          <a:p>
            <a:pPr lvl="2">
              <a:buFont typeface="Wingdings" panose="05000000000000000000" pitchFamily="2" charset="2"/>
              <a:buChar char="ü"/>
              <a:defRPr/>
            </a:pPr>
            <a:r>
              <a:rPr lang="en-US" sz="2000" dirty="0">
                <a:solidFill>
                  <a:schemeClr val="tx1">
                    <a:lumMod val="65000"/>
                    <a:lumOff val="35000"/>
                  </a:schemeClr>
                </a:solidFill>
              </a:rPr>
              <a:t>The more you practice relaxing the less stressed you will feel</a:t>
            </a:r>
          </a:p>
          <a:p>
            <a:pPr marL="0" indent="0">
              <a:buFont typeface="Arial" panose="020B0604020202020204" pitchFamily="34" charset="0"/>
              <a:buNone/>
              <a:defRPr/>
            </a:pPr>
            <a:endParaRPr lang="en-US" dirty="0"/>
          </a:p>
        </p:txBody>
      </p:sp>
      <p:sp>
        <p:nvSpPr>
          <p:cNvPr id="3" name="Title 2">
            <a:extLst>
              <a:ext uri="{FF2B5EF4-FFF2-40B4-BE49-F238E27FC236}">
                <a16:creationId xmlns:a16="http://schemas.microsoft.com/office/drawing/2014/main" id="{E5048A46-847F-4B04-8EAC-4A94433BD251}"/>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Reviewing Homework</a:t>
            </a:r>
            <a:endParaRPr lang="en-US" sz="4000" dirty="0"/>
          </a:p>
        </p:txBody>
      </p:sp>
      <p:sp>
        <p:nvSpPr>
          <p:cNvPr id="96262" name="Slide Number Placeholder 4">
            <a:extLst>
              <a:ext uri="{FF2B5EF4-FFF2-40B4-BE49-F238E27FC236}">
                <a16:creationId xmlns:a16="http://schemas.microsoft.com/office/drawing/2014/main" id="{797CCEB6-28A3-47D8-814E-D51828399B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0269403-B9CF-49EB-B6AD-60EB767566C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Rose Petals 1">
            <a:extLst>
              <a:ext uri="{FF2B5EF4-FFF2-40B4-BE49-F238E27FC236}">
                <a16:creationId xmlns:a16="http://schemas.microsoft.com/office/drawing/2014/main" id="{1034B000-DD1C-4C4A-9B3F-1FBD1C48B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4691" name="Picture 4" descr="Rose Petals 1">
            <a:extLst>
              <a:ext uri="{FF2B5EF4-FFF2-40B4-BE49-F238E27FC236}">
                <a16:creationId xmlns:a16="http://schemas.microsoft.com/office/drawing/2014/main" id="{0E0B0DFA-28C8-40BC-B4E4-51F4A3E23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9525"/>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Content Placeholder 1">
            <a:extLst>
              <a:ext uri="{FF2B5EF4-FFF2-40B4-BE49-F238E27FC236}">
                <a16:creationId xmlns:a16="http://schemas.microsoft.com/office/drawing/2014/main" id="{C597A309-3BB7-4BBF-BFB0-1456A2E9E929}"/>
              </a:ext>
            </a:extLst>
          </p:cNvPr>
          <p:cNvSpPr>
            <a:spLocks noGrp="1"/>
          </p:cNvSpPr>
          <p:nvPr>
            <p:ph idx="1"/>
          </p:nvPr>
        </p:nvSpPr>
        <p:spPr>
          <a:xfrm>
            <a:off x="762000" y="1682750"/>
            <a:ext cx="7620000" cy="4572000"/>
          </a:xfrm>
        </p:spPr>
        <p:txBody>
          <a:bodyPr/>
          <a:lstStyle/>
          <a:p>
            <a:pPr>
              <a:buFont typeface="Wingdings" panose="05000000000000000000" pitchFamily="2" charset="2"/>
              <a:buChar char="§"/>
              <a:defRPr/>
            </a:pPr>
            <a:r>
              <a:rPr lang="en-US" dirty="0">
                <a:solidFill>
                  <a:schemeClr val="tx1">
                    <a:lumMod val="65000"/>
                    <a:lumOff val="35000"/>
                  </a:schemeClr>
                </a:solidFill>
              </a:rPr>
              <a:t>Ask women to think about an important relationship</a:t>
            </a:r>
          </a:p>
          <a:p>
            <a:pPr lvl="1">
              <a:buFont typeface="Wingdings" panose="05000000000000000000" pitchFamily="2" charset="2"/>
              <a:buChar char="ü"/>
              <a:defRPr/>
            </a:pPr>
            <a:r>
              <a:rPr lang="en-US" dirty="0">
                <a:solidFill>
                  <a:schemeClr val="tx1">
                    <a:lumMod val="65000"/>
                    <a:lumOff val="35000"/>
                  </a:schemeClr>
                </a:solidFill>
              </a:rPr>
              <a:t>What are your difficulties, your concerns? What are your needs at this time? What are your goals for the relationship? </a:t>
            </a:r>
          </a:p>
          <a:p>
            <a:pPr lvl="1">
              <a:buFont typeface="Wingdings" panose="05000000000000000000" pitchFamily="2" charset="2"/>
              <a:buChar char="ü"/>
              <a:defRPr/>
            </a:pPr>
            <a:r>
              <a:rPr lang="en-US" dirty="0">
                <a:solidFill>
                  <a:schemeClr val="tx1">
                    <a:lumMod val="65000"/>
                    <a:lumOff val="35000"/>
                  </a:schemeClr>
                </a:solidFill>
              </a:rPr>
              <a:t>Ask women to complete handout on Communicating with Loved Ones</a:t>
            </a:r>
          </a:p>
          <a:p>
            <a:pPr marL="0" indent="0">
              <a:buFont typeface="Arial" panose="020B0604020202020204" pitchFamily="34" charset="0"/>
              <a:buNone/>
              <a:defRPr/>
            </a:pPr>
            <a:endParaRPr lang="en-US" dirty="0"/>
          </a:p>
        </p:txBody>
      </p:sp>
      <p:sp>
        <p:nvSpPr>
          <p:cNvPr id="3" name="Title 2">
            <a:extLst>
              <a:ext uri="{FF2B5EF4-FFF2-40B4-BE49-F238E27FC236}">
                <a16:creationId xmlns:a16="http://schemas.microsoft.com/office/drawing/2014/main" id="{C1E02FBF-B965-40F9-AF9A-B4025DDB7838}"/>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Communication </a:t>
            </a:r>
            <a:endParaRPr lang="en-US" sz="4000" dirty="0"/>
          </a:p>
        </p:txBody>
      </p:sp>
      <p:sp>
        <p:nvSpPr>
          <p:cNvPr id="114694" name="Slide Number Placeholder 4">
            <a:extLst>
              <a:ext uri="{FF2B5EF4-FFF2-40B4-BE49-F238E27FC236}">
                <a16:creationId xmlns:a16="http://schemas.microsoft.com/office/drawing/2014/main" id="{F04E82FD-F09E-4F8D-AACB-1F47177F0E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963DF3-39BB-43B8-A751-0AAE46CF673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C78B-1328-4B44-9013-C603BC3DF27E}"/>
              </a:ext>
            </a:extLst>
          </p:cNvPr>
          <p:cNvSpPr>
            <a:spLocks noGrp="1"/>
          </p:cNvSpPr>
          <p:nvPr>
            <p:ph type="title"/>
          </p:nvPr>
        </p:nvSpPr>
        <p:spPr>
          <a:xfrm>
            <a:off x="0" y="381000"/>
            <a:ext cx="8229600" cy="1143000"/>
          </a:xfrm>
        </p:spPr>
        <p:txBody>
          <a:bodyPr/>
          <a:lstStyle/>
          <a:p>
            <a:pPr>
              <a:defRPr/>
            </a:pPr>
            <a:r>
              <a:rPr lang="en-US" dirty="0">
                <a:solidFill>
                  <a:schemeClr val="tx1">
                    <a:lumMod val="65000"/>
                    <a:lumOff val="35000"/>
                  </a:schemeClr>
                </a:solidFill>
              </a:rPr>
              <a:t>Communicating with Loved Ones</a:t>
            </a:r>
          </a:p>
        </p:txBody>
      </p:sp>
      <p:pic>
        <p:nvPicPr>
          <p:cNvPr id="115715" name="Picture 2">
            <a:extLst>
              <a:ext uri="{FF2B5EF4-FFF2-40B4-BE49-F238E27FC236}">
                <a16:creationId xmlns:a16="http://schemas.microsoft.com/office/drawing/2014/main" id="{179C4B5F-3160-42C6-B855-A4497C3A4A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3">
            <a:extLst>
              <a:ext uri="{FF2B5EF4-FFF2-40B4-BE49-F238E27FC236}">
                <a16:creationId xmlns:a16="http://schemas.microsoft.com/office/drawing/2014/main" id="{6A58BE47-0B55-45C7-A613-7B8289ED54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BA3A44D-B72B-45B5-9F35-B25D902EBBBF}"/>
              </a:ext>
            </a:extLst>
          </p:cNvPr>
          <p:cNvSpPr/>
          <p:nvPr/>
        </p:nvSpPr>
        <p:spPr>
          <a:xfrm>
            <a:off x="2125663" y="1566863"/>
            <a:ext cx="4572000" cy="1089025"/>
          </a:xfrm>
          <a:prstGeom prst="rect">
            <a:avLst/>
          </a:prstGeom>
        </p:spPr>
        <p:txBody>
          <a:bodyPr>
            <a:spAutoFit/>
          </a:bodyPr>
          <a:lstStyle/>
          <a:p>
            <a:pPr marL="0" marR="0" lvl="0" indent="0" algn="l" defTabSz="914400" rtl="0" eaLnBrk="1" fontAlgn="base" latinLnBrk="0" hangingPunct="1">
              <a:lnSpc>
                <a:spcPts val="2505"/>
              </a:lnSpc>
              <a:spcBef>
                <a:spcPct val="0"/>
              </a:spcBef>
              <a:spcAft>
                <a:spcPts val="600"/>
              </a:spcAft>
              <a:buClrTx/>
              <a:buSzTx/>
              <a:buFontTx/>
              <a:buNone/>
              <a:tabLst/>
              <a:defRPr/>
            </a:pPr>
            <a:r>
              <a:rPr kumimoji="0" lang="en-US" sz="16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 would like to change my communication style with: </a:t>
            </a:r>
          </a:p>
          <a:p>
            <a:pPr marL="0" marR="0" lvl="0" indent="0" algn="l" defTabSz="914400" rtl="0" eaLnBrk="1" fontAlgn="base" latinLnBrk="0" hangingPunct="1">
              <a:lnSpc>
                <a:spcPts val="2505"/>
              </a:lnSpc>
              <a:spcBef>
                <a:spcPct val="0"/>
              </a:spcBef>
              <a:spcAft>
                <a:spcPts val="600"/>
              </a:spcAft>
              <a:buClrTx/>
              <a:buSzTx/>
              <a:buFontTx/>
              <a:buNone/>
              <a:tabLst/>
              <a:defRPr/>
            </a:pPr>
            <a:r>
              <a:rPr kumimoji="0" lang="en-US" sz="16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a:t>
            </a:r>
          </a:p>
          <a:p>
            <a:pPr marL="0" marR="0" lvl="0" indent="0" algn="l" defTabSz="914400" rtl="0" eaLnBrk="1" fontAlgn="base" latinLnBrk="0" hangingPunct="1">
              <a:lnSpc>
                <a:spcPct val="119000"/>
              </a:lnSpc>
              <a:spcBef>
                <a:spcPct val="0"/>
              </a:spcBef>
              <a:spcAft>
                <a:spcPts val="600"/>
              </a:spcAft>
              <a:buClrTx/>
              <a:buSzTx/>
              <a:buFontTx/>
              <a:buNone/>
              <a:tabLst/>
              <a:defRPr/>
            </a:pPr>
            <a:r>
              <a:rPr kumimoji="0" lang="en-US" sz="1100" b="0" i="0" u="none" strike="noStrike" kern="14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p:txBody>
      </p:sp>
      <p:sp>
        <p:nvSpPr>
          <p:cNvPr id="7" name="TextBox 6">
            <a:extLst>
              <a:ext uri="{FF2B5EF4-FFF2-40B4-BE49-F238E27FC236}">
                <a16:creationId xmlns:a16="http://schemas.microsoft.com/office/drawing/2014/main" id="{AB668A4C-AA20-490B-9237-B0952EA7B0BB}"/>
              </a:ext>
            </a:extLst>
          </p:cNvPr>
          <p:cNvSpPr txBox="1"/>
          <p:nvPr/>
        </p:nvSpPr>
        <p:spPr>
          <a:xfrm>
            <a:off x="2284413" y="2655888"/>
            <a:ext cx="4252912" cy="37861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1. How is your communication style going with this person? (-10 to 0, communication style is going extremely badly; 1 to 10, extremely well).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-10 -9 -8 -7 -6 -5 -4 -3 -2 -1 0 1 2 3 4 5 6 7 8 9 10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2. What are the two best things about how you communicate with this person? </a:t>
            </a:r>
            <a:r>
              <a:rPr kumimoji="0" lang="en-US" sz="16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What kinds of things does this person say or do that make you happy? What makes this person special to you? </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________________________________________________________________________________</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p:txBody>
      </p:sp>
      <p:sp>
        <p:nvSpPr>
          <p:cNvPr id="115719" name="Slide Number Placeholder 3">
            <a:extLst>
              <a:ext uri="{FF2B5EF4-FFF2-40B4-BE49-F238E27FC236}">
                <a16:creationId xmlns:a16="http://schemas.microsoft.com/office/drawing/2014/main" id="{C72D4DAF-2781-4662-9D4A-B8F5DAC9C0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D3B6C0C-A36D-43F2-AEC7-2D691A8485E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a:extLst>
              <a:ext uri="{FF2B5EF4-FFF2-40B4-BE49-F238E27FC236}">
                <a16:creationId xmlns:a16="http://schemas.microsoft.com/office/drawing/2014/main" id="{D6614DA3-219C-4549-8586-5BD0C772B1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AAA0060-0D4A-45E1-ADB8-DE9887588CF0}"/>
              </a:ext>
            </a:extLst>
          </p:cNvPr>
          <p:cNvSpPr>
            <a:spLocks noGrp="1"/>
          </p:cNvSpPr>
          <p:nvPr>
            <p:ph type="title"/>
          </p:nvPr>
        </p:nvSpPr>
        <p:spPr/>
        <p:txBody>
          <a:bodyPr/>
          <a:lstStyle/>
          <a:p>
            <a:pPr>
              <a:defRPr/>
            </a:pPr>
            <a:r>
              <a:rPr lang="en-US" dirty="0">
                <a:solidFill>
                  <a:schemeClr val="tx1">
                    <a:lumMod val="65000"/>
                    <a:lumOff val="35000"/>
                  </a:schemeClr>
                </a:solidFill>
              </a:rPr>
              <a:t>Communicating with loved ones</a:t>
            </a:r>
          </a:p>
        </p:txBody>
      </p:sp>
      <p:pic>
        <p:nvPicPr>
          <p:cNvPr id="116740" name="Picture 2">
            <a:extLst>
              <a:ext uri="{FF2B5EF4-FFF2-40B4-BE49-F238E27FC236}">
                <a16:creationId xmlns:a16="http://schemas.microsoft.com/office/drawing/2014/main" id="{4618E419-B359-43FF-B26D-755DA3AB8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3897DA4-DE67-4629-86CD-23A0F5591518}"/>
              </a:ext>
            </a:extLst>
          </p:cNvPr>
          <p:cNvSpPr txBox="1"/>
          <p:nvPr/>
        </p:nvSpPr>
        <p:spPr>
          <a:xfrm>
            <a:off x="1828800" y="1676400"/>
            <a:ext cx="5561013" cy="3786188"/>
          </a:xfrm>
          <a:prstGeom prst="rect">
            <a:avLst/>
          </a:prstGeom>
          <a:no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1. </a:t>
            </a: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What are the two worst things about how you communicate with this person? </a:t>
            </a:r>
            <a:r>
              <a:rPr kumimoji="0" lang="en-US" sz="16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What kinds of things do they do that are hard on you? </a:t>
            </a:r>
            <a:r>
              <a:rPr kumimoji="0" lang="en-US" sz="1600" b="1"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What kinds of things do they forget to do? Do you feel like you get enough time/attention/caring from this person? </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___________________________________________________</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2. Interpersonal goals: What kinds of changes or support would you like from this person, other than what he or she does now? </a:t>
            </a:r>
            <a:r>
              <a:rPr kumimoji="0" lang="en-US" sz="1600" b="1"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It is ok to want a person to give more or less of something they already do. It is also ok to ask for support to mean that a person stops doing something that hurts someone’s feelings. If it is hard to identify kinds of support, sometimes it is helpful to think about what a person could possibly say or do that would be helpful. </a:t>
            </a:r>
            <a:endPar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____________________________________________________</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endParaRPr>
          </a:p>
        </p:txBody>
      </p:sp>
      <p:sp>
        <p:nvSpPr>
          <p:cNvPr id="116742" name="Slide Number Placeholder 3">
            <a:extLst>
              <a:ext uri="{FF2B5EF4-FFF2-40B4-BE49-F238E27FC236}">
                <a16:creationId xmlns:a16="http://schemas.microsoft.com/office/drawing/2014/main" id="{1B896D19-6B8D-45A9-9A8C-F439D71F7F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6EF590-9152-4D10-9F21-2981F84CE81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descr="Rose Petals 1">
            <a:extLst>
              <a:ext uri="{FF2B5EF4-FFF2-40B4-BE49-F238E27FC236}">
                <a16:creationId xmlns:a16="http://schemas.microsoft.com/office/drawing/2014/main" id="{42F4F76B-9B6E-4293-95AA-8AE1B5A6C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7763" name="Picture 3" descr="Rose Petals 1">
            <a:extLst>
              <a:ext uri="{FF2B5EF4-FFF2-40B4-BE49-F238E27FC236}">
                <a16:creationId xmlns:a16="http://schemas.microsoft.com/office/drawing/2014/main" id="{09E5775D-ADF6-4C5B-ACFE-A3FA95EC9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64450" y="0"/>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Content Placeholder 8">
            <a:extLst>
              <a:ext uri="{FF2B5EF4-FFF2-40B4-BE49-F238E27FC236}">
                <a16:creationId xmlns:a16="http://schemas.microsoft.com/office/drawing/2014/main" id="{6C2BBAB4-CA7A-42CA-920F-BAB12AF5F3B0}"/>
              </a:ext>
            </a:extLst>
          </p:cNvPr>
          <p:cNvSpPr>
            <a:spLocks noGrp="1"/>
          </p:cNvSpPr>
          <p:nvPr>
            <p:ph idx="1"/>
          </p:nvPr>
        </p:nvSpPr>
        <p:spPr>
          <a:xfrm>
            <a:off x="838200" y="1692275"/>
            <a:ext cx="7913688" cy="4648200"/>
          </a:xfrm>
        </p:spPr>
        <p:txBody>
          <a:bodyPr/>
          <a:lstStyle/>
          <a:p>
            <a:pPr>
              <a:buFont typeface="Wingdings" panose="05000000000000000000" pitchFamily="2" charset="2"/>
              <a:buChar char="§"/>
              <a:defRPr/>
            </a:pPr>
            <a:r>
              <a:rPr lang="en-US" sz="2800" dirty="0">
                <a:solidFill>
                  <a:schemeClr val="tx1">
                    <a:lumMod val="65000"/>
                    <a:lumOff val="35000"/>
                  </a:schemeClr>
                </a:solidFill>
              </a:rPr>
              <a:t>Ask women to think about the goals they set for person in communicating with loved ones handout.</a:t>
            </a:r>
          </a:p>
          <a:p>
            <a:pPr>
              <a:buFont typeface="Wingdings" panose="05000000000000000000" pitchFamily="2" charset="2"/>
              <a:buChar char="§"/>
              <a:defRPr/>
            </a:pPr>
            <a:r>
              <a:rPr lang="en-US" sz="2800" dirty="0">
                <a:solidFill>
                  <a:schemeClr val="tx1">
                    <a:lumMod val="65000"/>
                    <a:lumOff val="35000"/>
                  </a:schemeClr>
                </a:solidFill>
              </a:rPr>
              <a:t>Complete Handout on Making an assertive request with that person (encourage women to start with low level conflict e.g., household chore)</a:t>
            </a:r>
          </a:p>
          <a:p>
            <a:pPr>
              <a:buFont typeface="Wingdings" panose="05000000000000000000" pitchFamily="2" charset="2"/>
              <a:buChar char="§"/>
              <a:defRPr/>
            </a:pPr>
            <a:r>
              <a:rPr lang="en-US" sz="2800" dirty="0">
                <a:solidFill>
                  <a:schemeClr val="tx1">
                    <a:lumMod val="65000"/>
                    <a:lumOff val="35000"/>
                  </a:schemeClr>
                </a:solidFill>
              </a:rPr>
              <a:t>Review how women will present their requests</a:t>
            </a:r>
          </a:p>
          <a:p>
            <a:pPr>
              <a:buFont typeface="Wingdings" panose="05000000000000000000" pitchFamily="2" charset="2"/>
              <a:buChar char="§"/>
              <a:defRPr/>
            </a:pPr>
            <a:r>
              <a:rPr lang="en-US" sz="2800" dirty="0">
                <a:solidFill>
                  <a:schemeClr val="tx1">
                    <a:lumMod val="65000"/>
                    <a:lumOff val="35000"/>
                  </a:schemeClr>
                </a:solidFill>
              </a:rPr>
              <a:t>Role play a woman’s current difficulty based on handout.  Ask group for feedback </a:t>
            </a:r>
          </a:p>
          <a:p>
            <a:pPr marL="0" indent="0">
              <a:buFont typeface="Arial" panose="020B0604020202020204" pitchFamily="34" charset="0"/>
              <a:buNone/>
              <a:defRPr/>
            </a:pPr>
            <a:endParaRPr lang="en-US" dirty="0"/>
          </a:p>
        </p:txBody>
      </p:sp>
      <p:sp>
        <p:nvSpPr>
          <p:cNvPr id="10" name="Title 9">
            <a:extLst>
              <a:ext uri="{FF2B5EF4-FFF2-40B4-BE49-F238E27FC236}">
                <a16:creationId xmlns:a16="http://schemas.microsoft.com/office/drawing/2014/main" id="{32F49E99-0386-4753-98FD-E323743A1E30}"/>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Role Play</a:t>
            </a:r>
            <a:endParaRPr lang="en-US" sz="4000" dirty="0"/>
          </a:p>
        </p:txBody>
      </p:sp>
      <p:sp>
        <p:nvSpPr>
          <p:cNvPr id="117766" name="Slide Number Placeholder 2">
            <a:extLst>
              <a:ext uri="{FF2B5EF4-FFF2-40B4-BE49-F238E27FC236}">
                <a16:creationId xmlns:a16="http://schemas.microsoft.com/office/drawing/2014/main" id="{088CD0F6-186A-4DF1-BE4D-C22ECE01F8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D58BC1-7899-497E-8453-196BA69EDF5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Content Placeholder 3">
            <a:extLst>
              <a:ext uri="{FF2B5EF4-FFF2-40B4-BE49-F238E27FC236}">
                <a16:creationId xmlns:a16="http://schemas.microsoft.com/office/drawing/2014/main" id="{9E113820-7023-4431-9D05-4E51316A2B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02038"/>
            <a:ext cx="10874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Content Placeholder 3">
            <a:extLst>
              <a:ext uri="{FF2B5EF4-FFF2-40B4-BE49-F238E27FC236}">
                <a16:creationId xmlns:a16="http://schemas.microsoft.com/office/drawing/2014/main" id="{E8DC679C-7D3C-4A4F-B4BD-529C82BD1F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99CE532-1227-43DB-9DF4-20A1BA56AF40}"/>
              </a:ext>
            </a:extLst>
          </p:cNvPr>
          <p:cNvSpPr>
            <a:spLocks noGrp="1"/>
          </p:cNvSpPr>
          <p:nvPr>
            <p:ph type="title"/>
          </p:nvPr>
        </p:nvSpPr>
        <p:spPr/>
        <p:txBody>
          <a:bodyPr/>
          <a:lstStyle/>
          <a:p>
            <a:pPr>
              <a:defRPr/>
            </a:pPr>
            <a:r>
              <a:rPr lang="en-US" sz="4000" dirty="0">
                <a:solidFill>
                  <a:schemeClr val="tx1">
                    <a:lumMod val="65000"/>
                    <a:lumOff val="35000"/>
                  </a:schemeClr>
                </a:solidFill>
                <a:latin typeface="+mn-lt"/>
              </a:rPr>
              <a:t>Homework on Making an Assertive Request</a:t>
            </a:r>
          </a:p>
        </p:txBody>
      </p:sp>
      <p:sp>
        <p:nvSpPr>
          <p:cNvPr id="5" name="Text Box 2">
            <a:extLst>
              <a:ext uri="{FF2B5EF4-FFF2-40B4-BE49-F238E27FC236}">
                <a16:creationId xmlns:a16="http://schemas.microsoft.com/office/drawing/2014/main" id="{B659B4AC-986D-4C4E-8689-B48E6C59C0B6}"/>
              </a:ext>
            </a:extLst>
          </p:cNvPr>
          <p:cNvSpPr txBox="1">
            <a:spLocks noChangeArrowheads="1"/>
          </p:cNvSpPr>
          <p:nvPr/>
        </p:nvSpPr>
        <p:spPr bwMode="auto">
          <a:xfrm>
            <a:off x="2338388" y="1563688"/>
            <a:ext cx="4467225" cy="5113337"/>
          </a:xfrm>
          <a:prstGeom prst="rect">
            <a:avLst/>
          </a:prstGeom>
          <a:noFill/>
          <a:ln>
            <a:noFill/>
          </a:ln>
          <a:effectLst/>
        </p:spPr>
        <p:txBody>
          <a:bodyPr lIns="36576" tIns="36576" rIns="36576" bIns="36576"/>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One change I will ask for this week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
              <a:tabLst/>
              <a:defRPr/>
            </a:pP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Because I want them to listen without feeling upset, I need to be careful to: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3"/>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Date I will try this on: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3"/>
              <a:tabLst/>
              <a:defRPr/>
            </a:pP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Person with whom I will try this: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sp>
        <p:nvSpPr>
          <p:cNvPr id="118790" name="Slide Number Placeholder 3">
            <a:extLst>
              <a:ext uri="{FF2B5EF4-FFF2-40B4-BE49-F238E27FC236}">
                <a16:creationId xmlns:a16="http://schemas.microsoft.com/office/drawing/2014/main" id="{E2B00178-79BD-426D-82C2-FA72CED3D2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F314CA-5203-4A9A-BDE0-7C8631A5BA5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descr="Rose Petals 1">
            <a:extLst>
              <a:ext uri="{FF2B5EF4-FFF2-40B4-BE49-F238E27FC236}">
                <a16:creationId xmlns:a16="http://schemas.microsoft.com/office/drawing/2014/main" id="{77B8A5A2-E011-4E24-9942-080208671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9811" name="Picture 4" descr="Rose Petals 1">
            <a:extLst>
              <a:ext uri="{FF2B5EF4-FFF2-40B4-BE49-F238E27FC236}">
                <a16:creationId xmlns:a16="http://schemas.microsoft.com/office/drawing/2014/main" id="{34623F96-1596-4367-9177-381F6A457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11113"/>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Content Placeholder 6">
            <a:extLst>
              <a:ext uri="{FF2B5EF4-FFF2-40B4-BE49-F238E27FC236}">
                <a16:creationId xmlns:a16="http://schemas.microsoft.com/office/drawing/2014/main" id="{8054696A-CC27-43ED-B4BC-63269E27D835}"/>
              </a:ext>
            </a:extLst>
          </p:cNvPr>
          <p:cNvSpPr>
            <a:spLocks noGrp="1"/>
          </p:cNvSpPr>
          <p:nvPr>
            <p:ph idx="1"/>
          </p:nvPr>
        </p:nvSpPr>
        <p:spPr>
          <a:xfrm>
            <a:off x="1296988" y="1685925"/>
            <a:ext cx="7086600" cy="4795838"/>
          </a:xfrm>
        </p:spPr>
        <p:txBody>
          <a:bodyPr>
            <a:noAutofit/>
          </a:bodyPr>
          <a:lstStyle/>
          <a:p>
            <a:pPr>
              <a:buFont typeface="Wingdings" panose="05000000000000000000" pitchFamily="2" charset="2"/>
              <a:buChar char="§"/>
              <a:defRPr/>
            </a:pPr>
            <a:r>
              <a:rPr lang="en-US" sz="2400" dirty="0">
                <a:solidFill>
                  <a:schemeClr val="tx1">
                    <a:lumMod val="65000"/>
                    <a:lumOff val="35000"/>
                  </a:schemeClr>
                </a:solidFill>
              </a:rPr>
              <a:t>Homework</a:t>
            </a:r>
          </a:p>
          <a:p>
            <a:pPr lvl="1">
              <a:buFont typeface="Wingdings" panose="05000000000000000000" pitchFamily="2" charset="2"/>
              <a:buChar char="ü"/>
              <a:defRPr/>
            </a:pPr>
            <a:r>
              <a:rPr lang="en-US" sz="2400" dirty="0">
                <a:solidFill>
                  <a:schemeClr val="tx1">
                    <a:lumMod val="65000"/>
                    <a:lumOff val="35000"/>
                  </a:schemeClr>
                </a:solidFill>
              </a:rPr>
              <a:t>Refer to handout on Homework on Making an Assertive Request</a:t>
            </a:r>
          </a:p>
          <a:p>
            <a:pPr lvl="1">
              <a:buFont typeface="Wingdings" panose="05000000000000000000" pitchFamily="2" charset="2"/>
              <a:buChar char="ü"/>
              <a:defRPr/>
            </a:pPr>
            <a:r>
              <a:rPr lang="en-US" sz="2400" dirty="0">
                <a:solidFill>
                  <a:schemeClr val="tx1">
                    <a:lumMod val="65000"/>
                    <a:lumOff val="35000"/>
                  </a:schemeClr>
                </a:solidFill>
              </a:rPr>
              <a:t>Reminder to practice pleasant activities and relaxation</a:t>
            </a:r>
          </a:p>
          <a:p>
            <a:pPr lvl="1">
              <a:buFont typeface="Wingdings" panose="05000000000000000000" pitchFamily="2" charset="2"/>
              <a:buChar char="ü"/>
              <a:defRPr/>
            </a:pPr>
            <a:r>
              <a:rPr lang="en-US" altLang="en-US" sz="2400" dirty="0">
                <a:solidFill>
                  <a:schemeClr val="tx1">
                    <a:lumMod val="65000"/>
                    <a:lumOff val="35000"/>
                  </a:schemeClr>
                </a:solidFill>
              </a:rPr>
              <a:t>Emphasize the importance of practice</a:t>
            </a:r>
            <a:endParaRPr lang="en-US" sz="2400" dirty="0">
              <a:solidFill>
                <a:schemeClr val="tx1">
                  <a:lumMod val="65000"/>
                  <a:lumOff val="35000"/>
                </a:schemeClr>
              </a:solidFill>
            </a:endParaRPr>
          </a:p>
          <a:p>
            <a:pPr>
              <a:buFont typeface="Wingdings" panose="05000000000000000000" pitchFamily="2" charset="2"/>
              <a:buChar char="§"/>
              <a:defRPr/>
            </a:pPr>
            <a:r>
              <a:rPr lang="en-US" sz="2400" dirty="0">
                <a:solidFill>
                  <a:schemeClr val="tx1">
                    <a:lumMod val="65000"/>
                    <a:lumOff val="35000"/>
                  </a:schemeClr>
                </a:solidFill>
              </a:rPr>
              <a:t>Wrap up</a:t>
            </a:r>
          </a:p>
          <a:p>
            <a:pPr lvl="1">
              <a:buFont typeface="Wingdings" panose="05000000000000000000" pitchFamily="2" charset="2"/>
              <a:buChar char="ü"/>
              <a:defRPr/>
            </a:pPr>
            <a:r>
              <a:rPr lang="en-US" sz="2400" dirty="0">
                <a:solidFill>
                  <a:schemeClr val="tx1">
                    <a:lumMod val="65000"/>
                    <a:lumOff val="35000"/>
                  </a:schemeClr>
                </a:solidFill>
              </a:rPr>
              <a:t>Highlights of next session (trouble shoot any problems you had asking for help, negative communication, how to say no to a request, and how to plan for your future) </a:t>
            </a:r>
            <a:endParaRPr lang="es-MX" sz="2400" dirty="0"/>
          </a:p>
        </p:txBody>
      </p:sp>
      <p:sp>
        <p:nvSpPr>
          <p:cNvPr id="3" name="Title 2">
            <a:extLst>
              <a:ext uri="{FF2B5EF4-FFF2-40B4-BE49-F238E27FC236}">
                <a16:creationId xmlns:a16="http://schemas.microsoft.com/office/drawing/2014/main" id="{8449DF80-6BB7-4801-9BBB-4EB4C2069126}"/>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endParaRPr lang="en-US" sz="4000" dirty="0"/>
          </a:p>
        </p:txBody>
      </p:sp>
      <p:sp>
        <p:nvSpPr>
          <p:cNvPr id="119814" name="Slide Number Placeholder 3">
            <a:extLst>
              <a:ext uri="{FF2B5EF4-FFF2-40B4-BE49-F238E27FC236}">
                <a16:creationId xmlns:a16="http://schemas.microsoft.com/office/drawing/2014/main" id="{EA163263-F031-47CD-A8B1-B1C3553EE2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114915-88A4-47BD-836A-FCC43E15E56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7" descr="Rose Petals 1">
            <a:extLst>
              <a:ext uri="{FF2B5EF4-FFF2-40B4-BE49-F238E27FC236}">
                <a16:creationId xmlns:a16="http://schemas.microsoft.com/office/drawing/2014/main" id="{816CF5BB-C09F-42BA-93BB-956CD5D9F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0835" name="Picture 7" descr="Rose Petals 1">
            <a:extLst>
              <a:ext uri="{FF2B5EF4-FFF2-40B4-BE49-F238E27FC236}">
                <a16:creationId xmlns:a16="http://schemas.microsoft.com/office/drawing/2014/main" id="{B8287349-44F0-4EF8-9855-613F5A89A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0836" name="Slide Number Placeholder 2">
            <a:extLst>
              <a:ext uri="{FF2B5EF4-FFF2-40B4-BE49-F238E27FC236}">
                <a16:creationId xmlns:a16="http://schemas.microsoft.com/office/drawing/2014/main" id="{FE1546CB-EF18-46A4-AFBC-3D2EA7914F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0AFCF0A-AE6D-43AA-87E7-7B8806B5D23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21A051C2-F39F-4E1A-9957-8A6170072031}"/>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C</a:t>
            </a:r>
            <a:endParaRPr lang="en-US" sz="4000" dirty="0"/>
          </a:p>
        </p:txBody>
      </p:sp>
      <p:sp>
        <p:nvSpPr>
          <p:cNvPr id="4" name="Content Placeholder 3">
            <a:extLst>
              <a:ext uri="{FF2B5EF4-FFF2-40B4-BE49-F238E27FC236}">
                <a16:creationId xmlns:a16="http://schemas.microsoft.com/office/drawing/2014/main" id="{89677C0C-6480-4FB2-8E99-A0BF15285F13}"/>
              </a:ext>
            </a:extLst>
          </p:cNvPr>
          <p:cNvSpPr>
            <a:spLocks noGrp="1"/>
          </p:cNvSpPr>
          <p:nvPr>
            <p:ph idx="1"/>
          </p:nvPr>
        </p:nvSpPr>
        <p:spPr>
          <a:xfrm>
            <a:off x="1219200" y="1692275"/>
            <a:ext cx="7510463" cy="4756150"/>
          </a:xfrm>
        </p:spPr>
        <p:txBody>
          <a:bodyPr/>
          <a:lstStyle/>
          <a:p>
            <a:pPr eaLnBrk="1" fontAlgn="auto" hangingPunct="1">
              <a:spcAft>
                <a:spcPts val="0"/>
              </a:spcAft>
              <a:buFontTx/>
              <a:buNone/>
              <a:defRPr/>
            </a:pPr>
            <a:r>
              <a:rPr lang="en-US" altLang="en-US" sz="2400" dirty="0">
                <a:solidFill>
                  <a:schemeClr val="tx1">
                    <a:lumMod val="65000"/>
                    <a:lumOff val="35000"/>
                  </a:schemeClr>
                </a:solidFill>
              </a:rPr>
              <a:t>Techniques:</a:t>
            </a:r>
          </a:p>
          <a:p>
            <a:pPr eaLnBrk="1" fontAlgn="auto" hangingPunct="1">
              <a:spcAft>
                <a:spcPts val="0"/>
              </a:spcAft>
              <a:buFont typeface="Wingdings" panose="05000000000000000000" pitchFamily="2" charset="2"/>
              <a:buChar char="§"/>
              <a:defRPr/>
            </a:pPr>
            <a:r>
              <a:rPr lang="en-US" altLang="en-US" sz="2400" dirty="0">
                <a:solidFill>
                  <a:schemeClr val="tx1">
                    <a:lumMod val="65000"/>
                    <a:lumOff val="35000"/>
                  </a:schemeClr>
                </a:solidFill>
              </a:rPr>
              <a:t>Communication Analysis (e.g., tone, content, non-verbal</a:t>
            </a:r>
          </a:p>
          <a:p>
            <a:pPr eaLnBrk="1" fontAlgn="auto" hangingPunct="1">
              <a:spcAft>
                <a:spcPts val="0"/>
              </a:spcAft>
              <a:buFont typeface="Wingdings" panose="05000000000000000000" pitchFamily="2" charset="2"/>
              <a:buChar char="§"/>
              <a:defRPr/>
            </a:pPr>
            <a:r>
              <a:rPr lang="en-US" altLang="en-US" sz="2400" dirty="0">
                <a:solidFill>
                  <a:schemeClr val="tx1">
                    <a:lumMod val="65000"/>
                    <a:lumOff val="35000"/>
                  </a:schemeClr>
                </a:solidFill>
              </a:rPr>
              <a:t>Problem Solving (ask questions-what would be another way of saying that? If I said this to you…would you want to continue the conversation?)</a:t>
            </a:r>
          </a:p>
          <a:p>
            <a:pPr eaLnBrk="1" fontAlgn="auto" hangingPunct="1">
              <a:spcAft>
                <a:spcPts val="0"/>
              </a:spcAft>
              <a:buFont typeface="Wingdings" panose="05000000000000000000" pitchFamily="2" charset="2"/>
              <a:buChar char="§"/>
              <a:defRPr/>
            </a:pPr>
            <a:r>
              <a:rPr lang="en-US" altLang="en-US" sz="2400" dirty="0">
                <a:solidFill>
                  <a:schemeClr val="tx1">
                    <a:lumMod val="65000"/>
                    <a:lumOff val="35000"/>
                  </a:schemeClr>
                </a:solidFill>
              </a:rPr>
              <a:t>Role Playing</a:t>
            </a:r>
          </a:p>
          <a:p>
            <a:pPr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Interventionist demonstrates ineffective communication</a:t>
            </a:r>
          </a:p>
          <a:p>
            <a:pPr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Both interventionist and woman role play</a:t>
            </a:r>
          </a:p>
          <a:p>
            <a:pPr>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7" descr="Rose Petals 1">
            <a:extLst>
              <a:ext uri="{FF2B5EF4-FFF2-40B4-BE49-F238E27FC236}">
                <a16:creationId xmlns:a16="http://schemas.microsoft.com/office/drawing/2014/main" id="{B76363EB-0788-4032-8E12-A5DC4F54E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1859" name="Picture 7" descr="Rose Petals 1">
            <a:extLst>
              <a:ext uri="{FF2B5EF4-FFF2-40B4-BE49-F238E27FC236}">
                <a16:creationId xmlns:a16="http://schemas.microsoft.com/office/drawing/2014/main" id="{5ACDFF2F-0092-4FBA-8BB1-A00533FB5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1860" name="Slide Number Placeholder 2">
            <a:extLst>
              <a:ext uri="{FF2B5EF4-FFF2-40B4-BE49-F238E27FC236}">
                <a16:creationId xmlns:a16="http://schemas.microsoft.com/office/drawing/2014/main" id="{AB87A12A-86F4-4CBF-8D73-0DB580BFA1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EBA3B5-04B0-48E4-8BBE-FCE1BEA36BAD}"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862E4616-1854-4A9C-ABCA-2C00BA6F8BCE}"/>
              </a:ext>
            </a:extLst>
          </p:cNvPr>
          <p:cNvSpPr>
            <a:spLocks noGrp="1"/>
          </p:cNvSpPr>
          <p:nvPr>
            <p:ph type="title"/>
          </p:nvPr>
        </p:nvSpPr>
        <p:spPr/>
        <p:txBody>
          <a:bodyPr/>
          <a:lstStyle/>
          <a:p>
            <a:pPr>
              <a:defRPr/>
            </a:pPr>
            <a:r>
              <a:rPr lang="en-US" altLang="en-US" sz="4000" dirty="0">
                <a:solidFill>
                  <a:schemeClr val="tx1">
                    <a:lumMod val="65000"/>
                    <a:lumOff val="35000"/>
                  </a:schemeClr>
                </a:solidFill>
              </a:rPr>
              <a:t>Potential Difficulties</a:t>
            </a:r>
            <a:br>
              <a:rPr lang="en-US" altLang="en-US" sz="4000" dirty="0">
                <a:solidFill>
                  <a:schemeClr val="tx1">
                    <a:lumMod val="65000"/>
                    <a:lumOff val="35000"/>
                  </a:schemeClr>
                </a:solidFill>
              </a:rPr>
            </a:br>
            <a:r>
              <a:rPr lang="en-US" altLang="en-US" sz="4000" dirty="0">
                <a:solidFill>
                  <a:schemeClr val="tx1">
                    <a:lumMod val="65000"/>
                    <a:lumOff val="35000"/>
                  </a:schemeClr>
                </a:solidFill>
              </a:rPr>
              <a:t>Does not do Homework</a:t>
            </a:r>
            <a:endParaRPr lang="en-US" sz="4000" dirty="0"/>
          </a:p>
        </p:txBody>
      </p:sp>
      <p:sp>
        <p:nvSpPr>
          <p:cNvPr id="5" name="Content Placeholder 4">
            <a:extLst>
              <a:ext uri="{FF2B5EF4-FFF2-40B4-BE49-F238E27FC236}">
                <a16:creationId xmlns:a16="http://schemas.microsoft.com/office/drawing/2014/main" id="{A5CE0B3E-34D6-4037-B6F7-BC349D7F0775}"/>
              </a:ext>
            </a:extLst>
          </p:cNvPr>
          <p:cNvSpPr>
            <a:spLocks noGrp="1"/>
          </p:cNvSpPr>
          <p:nvPr>
            <p:ph idx="1"/>
          </p:nvPr>
        </p:nvSpPr>
        <p:spPr>
          <a:xfrm>
            <a:off x="825500" y="1692275"/>
            <a:ext cx="7848600" cy="4479925"/>
          </a:xfrm>
        </p:spPr>
        <p:txBody>
          <a:bodyPr/>
          <a:lstStyle/>
          <a:p>
            <a:pPr marL="0" indent="0">
              <a:buFont typeface="Arial" panose="020B0604020202020204" pitchFamily="34" charset="0"/>
              <a:buNone/>
              <a:defRPr/>
            </a:pPr>
            <a:r>
              <a:rPr lang="en-US" altLang="en-US" dirty="0">
                <a:solidFill>
                  <a:schemeClr val="tx1">
                    <a:lumMod val="65000"/>
                    <a:lumOff val="35000"/>
                  </a:schemeClr>
                </a:solidFill>
              </a:rPr>
              <a:t>Normalize, reassure, use examples from other participants, use open-ended questions (what made it hard to do? Is there something you can do differently next time?) highlight the importance of practice, reiterate the purpose of the homework</a:t>
            </a:r>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7" descr="Rose Petals 1">
            <a:extLst>
              <a:ext uri="{FF2B5EF4-FFF2-40B4-BE49-F238E27FC236}">
                <a16:creationId xmlns:a16="http://schemas.microsoft.com/office/drawing/2014/main" id="{CD5797A4-548D-43F8-ACEE-1B1988C42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52" t="12373" r="8051" b="8089"/>
          <a:stretch>
            <a:fillRect/>
          </a:stretch>
        </p:blipFill>
        <p:spPr bwMode="auto">
          <a:xfrm>
            <a:off x="7696200" y="17463"/>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2883" name="Slide Number Placeholder 2">
            <a:extLst>
              <a:ext uri="{FF2B5EF4-FFF2-40B4-BE49-F238E27FC236}">
                <a16:creationId xmlns:a16="http://schemas.microsoft.com/office/drawing/2014/main" id="{12C24C19-65DE-47F3-81FA-57DB9D9673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64D85C-8BEA-4942-8EED-ECF3EFE419A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122884" name="Picture 7" descr="Rose Petals 1">
            <a:extLst>
              <a:ext uri="{FF2B5EF4-FFF2-40B4-BE49-F238E27FC236}">
                <a16:creationId xmlns:a16="http://schemas.microsoft.com/office/drawing/2014/main" id="{5BD0DBF7-A913-472C-A8F9-0503E0E46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B6C9D445-A101-4ED5-9BE1-A969E04C8497}"/>
              </a:ext>
            </a:extLst>
          </p:cNvPr>
          <p:cNvSpPr>
            <a:spLocks noGrp="1"/>
          </p:cNvSpPr>
          <p:nvPr>
            <p:ph type="title"/>
          </p:nvPr>
        </p:nvSpPr>
        <p:spPr/>
        <p:txBody>
          <a:bodyPr/>
          <a:lstStyle/>
          <a:p>
            <a:pPr>
              <a:defRPr/>
            </a:pPr>
            <a:r>
              <a:rPr lang="en-US" altLang="en-US" sz="4000" dirty="0">
                <a:solidFill>
                  <a:schemeClr val="tx1">
                    <a:lumMod val="65000"/>
                    <a:lumOff val="35000"/>
                  </a:schemeClr>
                </a:solidFill>
              </a:rPr>
              <a:t>Potential Difficulties</a:t>
            </a:r>
            <a:endParaRPr lang="en-US" sz="4000" dirty="0"/>
          </a:p>
        </p:txBody>
      </p:sp>
      <p:sp>
        <p:nvSpPr>
          <p:cNvPr id="5" name="Content Placeholder 4">
            <a:extLst>
              <a:ext uri="{FF2B5EF4-FFF2-40B4-BE49-F238E27FC236}">
                <a16:creationId xmlns:a16="http://schemas.microsoft.com/office/drawing/2014/main" id="{C3E2661B-F79F-4801-B7AF-A2A707440AC2}"/>
              </a:ext>
            </a:extLst>
          </p:cNvPr>
          <p:cNvSpPr>
            <a:spLocks noGrp="1"/>
          </p:cNvSpPr>
          <p:nvPr>
            <p:ph idx="1"/>
          </p:nvPr>
        </p:nvSpPr>
        <p:spPr>
          <a:xfrm>
            <a:off x="990600" y="1714500"/>
            <a:ext cx="7620000" cy="4344988"/>
          </a:xfrm>
        </p:spPr>
        <p:txBody>
          <a:bodyPr/>
          <a:lstStyle/>
          <a:p>
            <a:pPr eaLnBrk="1" hangingPunct="1">
              <a:buFont typeface="Wingdings" panose="05000000000000000000" pitchFamily="2" charset="2"/>
              <a:buChar char="§"/>
              <a:defRPr/>
            </a:pPr>
            <a:r>
              <a:rPr lang="en-US" altLang="en-US" sz="2800" dirty="0">
                <a:solidFill>
                  <a:schemeClr val="tx1">
                    <a:lumMod val="65000"/>
                    <a:lumOff val="35000"/>
                  </a:schemeClr>
                </a:solidFill>
              </a:rPr>
              <a:t>Woman is unmotivated to change</a:t>
            </a:r>
          </a:p>
          <a:p>
            <a:pPr lvl="1" eaLnBrk="1" hangingPunct="1">
              <a:buFont typeface="Wingdings" panose="05000000000000000000" pitchFamily="2" charset="2"/>
              <a:buChar char="ü"/>
              <a:defRPr/>
            </a:pPr>
            <a:r>
              <a:rPr lang="en-US" altLang="en-US" dirty="0">
                <a:solidFill>
                  <a:schemeClr val="tx1">
                    <a:lumMod val="65000"/>
                    <a:lumOff val="35000"/>
                  </a:schemeClr>
                </a:solidFill>
              </a:rPr>
              <a:t>Assess for depression</a:t>
            </a:r>
          </a:p>
          <a:p>
            <a:pPr lvl="1" eaLnBrk="1" hangingPunct="1">
              <a:buFont typeface="Wingdings" panose="05000000000000000000" pitchFamily="2" charset="2"/>
              <a:buChar char="ü"/>
              <a:defRPr/>
            </a:pPr>
            <a:r>
              <a:rPr lang="en-US" altLang="en-US" dirty="0">
                <a:solidFill>
                  <a:schemeClr val="tx1">
                    <a:lumMod val="65000"/>
                    <a:lumOff val="35000"/>
                  </a:schemeClr>
                </a:solidFill>
              </a:rPr>
              <a:t>Encouragement</a:t>
            </a:r>
          </a:p>
          <a:p>
            <a:pPr eaLnBrk="1" hangingPunct="1">
              <a:buFont typeface="Wingdings" panose="05000000000000000000" pitchFamily="2" charset="2"/>
              <a:buChar char="§"/>
              <a:defRPr/>
            </a:pPr>
            <a:r>
              <a:rPr lang="en-US" altLang="en-US" sz="2800" dirty="0">
                <a:solidFill>
                  <a:schemeClr val="tx1">
                    <a:lumMod val="65000"/>
                    <a:lumOff val="35000"/>
                  </a:schemeClr>
                </a:solidFill>
              </a:rPr>
              <a:t>Woman has overwhelming social adversity</a:t>
            </a:r>
          </a:p>
          <a:p>
            <a:pPr lvl="1" eaLnBrk="1" hangingPunct="1">
              <a:buFont typeface="Wingdings" panose="05000000000000000000" pitchFamily="2" charset="2"/>
              <a:buChar char="ü"/>
              <a:defRPr/>
            </a:pPr>
            <a:r>
              <a:rPr lang="en-US" altLang="en-US" dirty="0">
                <a:solidFill>
                  <a:schemeClr val="tx1">
                    <a:lumMod val="65000"/>
                    <a:lumOff val="35000"/>
                  </a:schemeClr>
                </a:solidFill>
              </a:rPr>
              <a:t>Identify formal and informal resources</a:t>
            </a:r>
          </a:p>
          <a:p>
            <a:pPr lvl="1" eaLnBrk="1" hangingPunct="1">
              <a:buFont typeface="Wingdings" panose="05000000000000000000" pitchFamily="2" charset="2"/>
              <a:buChar char="ü"/>
              <a:defRPr/>
            </a:pPr>
            <a:r>
              <a:rPr lang="en-US" altLang="en-US" dirty="0">
                <a:solidFill>
                  <a:schemeClr val="tx1">
                    <a:lumMod val="65000"/>
                    <a:lumOff val="35000"/>
                  </a:schemeClr>
                </a:solidFill>
              </a:rPr>
              <a:t>Set realistic goals and expectations</a:t>
            </a:r>
          </a:p>
          <a:p>
            <a:pPr marL="0" indent="0">
              <a:buFont typeface="Arial" panose="020B0604020202020204" pitchFamily="34" charset="0"/>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7" descr="Rose Petals 1">
            <a:extLst>
              <a:ext uri="{FF2B5EF4-FFF2-40B4-BE49-F238E27FC236}">
                <a16:creationId xmlns:a16="http://schemas.microsoft.com/office/drawing/2014/main" id="{DB347225-CE5E-463E-86E1-099D372CD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3907" name="Picture 7" descr="Rose Petals 1">
            <a:extLst>
              <a:ext uri="{FF2B5EF4-FFF2-40B4-BE49-F238E27FC236}">
                <a16:creationId xmlns:a16="http://schemas.microsoft.com/office/drawing/2014/main" id="{86CDACF0-E82E-4D60-B8E8-78B91E0BD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9375"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3908" name="Slide Number Placeholder 2">
            <a:extLst>
              <a:ext uri="{FF2B5EF4-FFF2-40B4-BE49-F238E27FC236}">
                <a16:creationId xmlns:a16="http://schemas.microsoft.com/office/drawing/2014/main" id="{292E2484-5685-42BF-9EAE-38FC8FF8C2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34F700-856B-42C9-803D-1219741473F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8413695-7BCC-4CCE-AD28-90E3996CC1B5}"/>
              </a:ext>
            </a:extLst>
          </p:cNvPr>
          <p:cNvSpPr>
            <a:spLocks noGrp="1"/>
          </p:cNvSpPr>
          <p:nvPr>
            <p:ph type="title"/>
          </p:nvPr>
        </p:nvSpPr>
        <p:spPr/>
        <p:txBody>
          <a:bodyPr/>
          <a:lstStyle/>
          <a:p>
            <a:pPr>
              <a:defRPr/>
            </a:pPr>
            <a:r>
              <a:rPr lang="en-US" altLang="en-US" sz="4000" dirty="0">
                <a:solidFill>
                  <a:schemeClr val="tx1">
                    <a:lumMod val="65000"/>
                    <a:lumOff val="35000"/>
                  </a:schemeClr>
                </a:solidFill>
              </a:rPr>
              <a:t>Potential Difficulties</a:t>
            </a:r>
            <a:endParaRPr lang="en-US" sz="4000" dirty="0"/>
          </a:p>
        </p:txBody>
      </p:sp>
      <p:sp>
        <p:nvSpPr>
          <p:cNvPr id="4" name="Content Placeholder 3">
            <a:extLst>
              <a:ext uri="{FF2B5EF4-FFF2-40B4-BE49-F238E27FC236}">
                <a16:creationId xmlns:a16="http://schemas.microsoft.com/office/drawing/2014/main" id="{70038D5D-8A0B-462E-B8EC-242F80BB6BE6}"/>
              </a:ext>
            </a:extLst>
          </p:cNvPr>
          <p:cNvSpPr>
            <a:spLocks noGrp="1"/>
          </p:cNvSpPr>
          <p:nvPr>
            <p:ph idx="1"/>
          </p:nvPr>
        </p:nvSpPr>
        <p:spPr>
          <a:xfrm>
            <a:off x="1042988" y="1692275"/>
            <a:ext cx="7391400" cy="4572000"/>
          </a:xfrm>
        </p:spPr>
        <p:txBody>
          <a:bodyPr/>
          <a:lstStyle/>
          <a:p>
            <a:pPr eaLnBrk="1" hangingPunct="1">
              <a:buFont typeface="Wingdings" panose="05000000000000000000" pitchFamily="2" charset="2"/>
              <a:buChar char="§"/>
              <a:defRPr/>
            </a:pPr>
            <a:r>
              <a:rPr lang="en-US" altLang="en-US" sz="2800" dirty="0">
                <a:solidFill>
                  <a:schemeClr val="tx1">
                    <a:lumMod val="65000"/>
                    <a:lumOff val="35000"/>
                  </a:schemeClr>
                </a:solidFill>
              </a:rPr>
              <a:t>Woman reports no communication difficulties</a:t>
            </a:r>
          </a:p>
          <a:p>
            <a:pPr lvl="1" eaLnBrk="1" hangingPunct="1">
              <a:buFont typeface="Wingdings" panose="05000000000000000000" pitchFamily="2" charset="2"/>
              <a:buChar char="ü"/>
              <a:defRPr/>
            </a:pPr>
            <a:r>
              <a:rPr lang="en-US" altLang="en-US" dirty="0">
                <a:solidFill>
                  <a:schemeClr val="tx1">
                    <a:lumMod val="65000"/>
                    <a:lumOff val="35000"/>
                  </a:schemeClr>
                </a:solidFill>
              </a:rPr>
              <a:t>Normalize, gently probe, provide examples from other past participants,  (e.g., difficulties/irritations are common and reasonable, difficulties does not mean relationship is problematic)</a:t>
            </a:r>
          </a:p>
          <a:p>
            <a:pPr lvl="1" eaLnBrk="1" hangingPunct="1">
              <a:buFont typeface="Wingdings" panose="05000000000000000000" pitchFamily="2" charset="2"/>
              <a:buChar char="ü"/>
              <a:defRPr/>
            </a:pPr>
            <a:r>
              <a:rPr lang="en-US" altLang="en-US" dirty="0">
                <a:solidFill>
                  <a:schemeClr val="tx1">
                    <a:lumMod val="65000"/>
                    <a:lumOff val="35000"/>
                  </a:schemeClr>
                </a:solidFill>
              </a:rPr>
              <a:t>Focus on lower-level conflict</a:t>
            </a:r>
          </a:p>
          <a:p>
            <a:pPr marL="0" indent="0">
              <a:buFont typeface="Arial" panose="020B0604020202020204" pitchFamily="34" charset="0"/>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7" descr="Rose Petals 1">
            <a:extLst>
              <a:ext uri="{FF2B5EF4-FFF2-40B4-BE49-F238E27FC236}">
                <a16:creationId xmlns:a16="http://schemas.microsoft.com/office/drawing/2014/main" id="{27CA7065-2013-4A5A-92F9-F084B250B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7283" name="Picture 7" descr="Rose Petals 1">
            <a:extLst>
              <a:ext uri="{FF2B5EF4-FFF2-40B4-BE49-F238E27FC236}">
                <a16:creationId xmlns:a16="http://schemas.microsoft.com/office/drawing/2014/main" id="{D48EDF7E-5A8E-4D80-9379-E45B8BB3F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44" name="Content Placeholder 1">
            <a:extLst>
              <a:ext uri="{FF2B5EF4-FFF2-40B4-BE49-F238E27FC236}">
                <a16:creationId xmlns:a16="http://schemas.microsoft.com/office/drawing/2014/main" id="{E193CE3D-AD19-48AC-BC70-F24C14AE666B}"/>
              </a:ext>
            </a:extLst>
          </p:cNvPr>
          <p:cNvSpPr>
            <a:spLocks noGrp="1"/>
          </p:cNvSpPr>
          <p:nvPr>
            <p:ph idx="1"/>
          </p:nvPr>
        </p:nvSpPr>
        <p:spPr>
          <a:xfrm>
            <a:off x="914400" y="1371600"/>
            <a:ext cx="7315200" cy="4275138"/>
          </a:xfrm>
        </p:spPr>
        <p:txBody>
          <a:bodyPr/>
          <a:lstStyle/>
          <a:p>
            <a:pPr marL="0" indent="0" algn="ctr" eaLnBrk="1" hangingPunct="1">
              <a:buFont typeface="Arial" panose="020B0604020202020204" pitchFamily="34" charset="0"/>
              <a:buNone/>
              <a:defRPr/>
            </a:pPr>
            <a:endParaRPr lang="en-US" altLang="en-US" sz="4800" dirty="0"/>
          </a:p>
          <a:p>
            <a:pPr marL="0" indent="0" algn="ctr" eaLnBrk="1" hangingPunct="1">
              <a:buFont typeface="Arial" panose="020B0604020202020204" pitchFamily="34" charset="0"/>
              <a:buNone/>
              <a:defRPr/>
            </a:pPr>
            <a:r>
              <a:rPr lang="en-US" altLang="en-US" sz="4800" dirty="0">
                <a:solidFill>
                  <a:schemeClr val="tx1">
                    <a:lumMod val="65000"/>
                    <a:lumOff val="35000"/>
                  </a:schemeClr>
                </a:solidFill>
              </a:rPr>
              <a:t>Common Relationship Challenges</a:t>
            </a:r>
            <a:br>
              <a:rPr lang="en-US" altLang="en-US" sz="4800" dirty="0">
                <a:solidFill>
                  <a:schemeClr val="tx1">
                    <a:lumMod val="65000"/>
                    <a:lumOff val="35000"/>
                  </a:schemeClr>
                </a:solidFill>
              </a:rPr>
            </a:br>
            <a:r>
              <a:rPr lang="en-US" altLang="en-US" sz="4800" dirty="0">
                <a:solidFill>
                  <a:schemeClr val="tx1">
                    <a:lumMod val="65000"/>
                    <a:lumOff val="35000"/>
                  </a:schemeClr>
                </a:solidFill>
              </a:rPr>
              <a:t>for Postpartum Women </a:t>
            </a:r>
          </a:p>
        </p:txBody>
      </p:sp>
      <p:sp>
        <p:nvSpPr>
          <p:cNvPr id="97285" name="Slide Number Placeholder 2">
            <a:extLst>
              <a:ext uri="{FF2B5EF4-FFF2-40B4-BE49-F238E27FC236}">
                <a16:creationId xmlns:a16="http://schemas.microsoft.com/office/drawing/2014/main" id="{50032DD1-99B0-44EA-8EA5-791390A3E7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9959C9-BA61-4E6D-80B3-FF0CF66B6B1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7" descr="Rose Petals 1">
            <a:extLst>
              <a:ext uri="{FF2B5EF4-FFF2-40B4-BE49-F238E27FC236}">
                <a16:creationId xmlns:a16="http://schemas.microsoft.com/office/drawing/2014/main" id="{B396F6FC-A205-4546-8703-BF77B64EC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4931" name="Picture 7" descr="Rose Petals 1">
            <a:extLst>
              <a:ext uri="{FF2B5EF4-FFF2-40B4-BE49-F238E27FC236}">
                <a16:creationId xmlns:a16="http://schemas.microsoft.com/office/drawing/2014/main" id="{006A2486-10E0-46CC-B301-3C521D840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4932" name="Slide Number Placeholder 2">
            <a:extLst>
              <a:ext uri="{FF2B5EF4-FFF2-40B4-BE49-F238E27FC236}">
                <a16:creationId xmlns:a16="http://schemas.microsoft.com/office/drawing/2014/main" id="{05BC38B7-1F5B-4FF4-B557-341CC8BF44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8C7AB40-A067-4E5D-8BE7-97DC72426AA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A461690D-2479-49EE-BBB7-630D00F2963E}"/>
              </a:ext>
            </a:extLst>
          </p:cNvPr>
          <p:cNvSpPr>
            <a:spLocks noGrp="1"/>
          </p:cNvSpPr>
          <p:nvPr>
            <p:ph idx="1"/>
          </p:nvPr>
        </p:nvSpPr>
        <p:spPr>
          <a:xfrm>
            <a:off x="1219200" y="1692275"/>
            <a:ext cx="7391400" cy="4416425"/>
          </a:xfrm>
        </p:spPr>
        <p:txBody>
          <a:bodyPr/>
          <a:lstStyle/>
          <a:p>
            <a:pPr eaLnBrk="1" hangingPunct="1">
              <a:buFont typeface="Wingdings" panose="05000000000000000000" pitchFamily="2" charset="2"/>
              <a:buChar char="§"/>
              <a:defRPr/>
            </a:pPr>
            <a:r>
              <a:rPr lang="en-US" altLang="en-US" sz="2400" dirty="0">
                <a:solidFill>
                  <a:schemeClr val="tx1">
                    <a:lumMod val="65000"/>
                    <a:lumOff val="35000"/>
                  </a:schemeClr>
                </a:solidFill>
              </a:rPr>
              <a:t>Woman is reluctant to role play</a:t>
            </a:r>
          </a:p>
          <a:p>
            <a:pPr lvl="1" eaLnBrk="1" hangingPunct="1">
              <a:buFont typeface="Wingdings" panose="05000000000000000000" pitchFamily="2" charset="2"/>
              <a:buChar char="ü"/>
              <a:defRPr/>
            </a:pPr>
            <a:r>
              <a:rPr lang="en-US" altLang="en-US" sz="2400" dirty="0">
                <a:solidFill>
                  <a:schemeClr val="tx1">
                    <a:lumMod val="65000"/>
                    <a:lumOff val="35000"/>
                  </a:schemeClr>
                </a:solidFill>
              </a:rPr>
              <a:t>Gently discuss reasons for her reluctance, normalize her response, use a one-sided role play, use stop and start method, emphasize the merits of role-play… </a:t>
            </a:r>
          </a:p>
          <a:p>
            <a:pPr eaLnBrk="1" hangingPunct="1">
              <a:buFont typeface="Wingdings" panose="05000000000000000000" pitchFamily="2" charset="2"/>
              <a:buChar char="§"/>
              <a:defRPr/>
            </a:pPr>
            <a:r>
              <a:rPr lang="en-US" altLang="en-US" sz="2400" dirty="0">
                <a:solidFill>
                  <a:schemeClr val="tx1">
                    <a:lumMod val="65000"/>
                    <a:lumOff val="35000"/>
                  </a:schemeClr>
                </a:solidFill>
              </a:rPr>
              <a:t>Woman is reluctant to try the new style of communication </a:t>
            </a:r>
          </a:p>
          <a:p>
            <a:pPr lvl="1" eaLnBrk="1" hangingPunct="1">
              <a:buFont typeface="Wingdings" panose="05000000000000000000" pitchFamily="2" charset="2"/>
              <a:buChar char="ü"/>
              <a:defRPr/>
            </a:pPr>
            <a:r>
              <a:rPr lang="en-US" altLang="en-US" sz="2400" dirty="0">
                <a:solidFill>
                  <a:schemeClr val="tx1">
                    <a:lumMod val="65000"/>
                    <a:lumOff val="35000"/>
                  </a:schemeClr>
                </a:solidFill>
              </a:rPr>
              <a:t>Gently challenge her expectations concerning outcome, provide reassurance, normalize, explore fears…. </a:t>
            </a:r>
          </a:p>
          <a:p>
            <a:pPr marL="0" indent="0">
              <a:buFont typeface="Arial" panose="020B0604020202020204" pitchFamily="34" charset="0"/>
              <a:buNone/>
              <a:defRPr/>
            </a:pPr>
            <a:endParaRPr lang="en-US" dirty="0"/>
          </a:p>
        </p:txBody>
      </p:sp>
      <p:sp>
        <p:nvSpPr>
          <p:cNvPr id="5" name="Title 4">
            <a:extLst>
              <a:ext uri="{FF2B5EF4-FFF2-40B4-BE49-F238E27FC236}">
                <a16:creationId xmlns:a16="http://schemas.microsoft.com/office/drawing/2014/main" id="{7982D719-6FFA-46A1-804C-109BDA0E7201}"/>
              </a:ext>
            </a:extLst>
          </p:cNvPr>
          <p:cNvSpPr>
            <a:spLocks noGrp="1"/>
          </p:cNvSpPr>
          <p:nvPr>
            <p:ph type="title"/>
          </p:nvPr>
        </p:nvSpPr>
        <p:spPr/>
        <p:txBody>
          <a:bodyPr/>
          <a:lstStyle/>
          <a:p>
            <a:pPr>
              <a:defRPr/>
            </a:pPr>
            <a:r>
              <a:rPr lang="en-US" altLang="en-US" sz="4000" dirty="0">
                <a:solidFill>
                  <a:schemeClr val="tx1">
                    <a:lumMod val="65000"/>
                    <a:lumOff val="35000"/>
                  </a:schemeClr>
                </a:solidFill>
              </a:rPr>
              <a:t>Potential Difficulties</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descr="Rose Petals 1">
            <a:extLst>
              <a:ext uri="{FF2B5EF4-FFF2-40B4-BE49-F238E27FC236}">
                <a16:creationId xmlns:a16="http://schemas.microsoft.com/office/drawing/2014/main" id="{CA8600A7-1994-4440-A66B-3A24F5C33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8307" name="Picture 7" descr="Rose Petals 1">
            <a:extLst>
              <a:ext uri="{FF2B5EF4-FFF2-40B4-BE49-F238E27FC236}">
                <a16:creationId xmlns:a16="http://schemas.microsoft.com/office/drawing/2014/main" id="{A2758F69-55EC-4BB7-927F-8654C0A82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4613"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770" name="Rectangle 2">
            <a:extLst>
              <a:ext uri="{FF2B5EF4-FFF2-40B4-BE49-F238E27FC236}">
                <a16:creationId xmlns:a16="http://schemas.microsoft.com/office/drawing/2014/main" id="{577412A8-CFB4-4EF2-BF87-4C8301EC38C1}"/>
              </a:ext>
            </a:extLst>
          </p:cNvPr>
          <p:cNvSpPr>
            <a:spLocks noGrp="1" noChangeArrowheads="1"/>
          </p:cNvSpPr>
          <p:nvPr>
            <p:ph type="title"/>
          </p:nvPr>
        </p:nvSpPr>
        <p:spPr>
          <a:xfrm>
            <a:off x="1173163" y="207963"/>
            <a:ext cx="7102475" cy="1344612"/>
          </a:xfrm>
        </p:spPr>
        <p:txBody>
          <a:bodyPr rtlCol="0">
            <a:normAutofit/>
          </a:bodyPr>
          <a:lstStyle/>
          <a:p>
            <a:pPr eaLnBrk="1" fontAlgn="auto" hangingPunct="1">
              <a:spcAft>
                <a:spcPts val="0"/>
              </a:spcAft>
              <a:defRPr/>
            </a:pPr>
            <a:r>
              <a:rPr lang="en-US" altLang="en-US" sz="4000" dirty="0">
                <a:solidFill>
                  <a:schemeClr val="tx1">
                    <a:lumMod val="65000"/>
                    <a:lumOff val="35000"/>
                  </a:schemeClr>
                </a:solidFill>
                <a:latin typeface="+mn-lt"/>
              </a:rPr>
              <a:t>Relationship with Partner</a:t>
            </a:r>
          </a:p>
        </p:txBody>
      </p:sp>
      <p:sp>
        <p:nvSpPr>
          <p:cNvPr id="33797" name="Rectangle 3">
            <a:extLst>
              <a:ext uri="{FF2B5EF4-FFF2-40B4-BE49-F238E27FC236}">
                <a16:creationId xmlns:a16="http://schemas.microsoft.com/office/drawing/2014/main" id="{12B739D8-3E96-462C-8354-A8AA751A1B6F}"/>
              </a:ext>
            </a:extLst>
          </p:cNvPr>
          <p:cNvSpPr>
            <a:spLocks noGrp="1" noChangeArrowheads="1"/>
          </p:cNvSpPr>
          <p:nvPr>
            <p:ph idx="1"/>
          </p:nvPr>
        </p:nvSpPr>
        <p:spPr>
          <a:xfrm>
            <a:off x="1295400" y="1747838"/>
            <a:ext cx="6980238" cy="4541837"/>
          </a:xfrm>
        </p:spPr>
        <p:txBody>
          <a:bodyPr rtlCol="0">
            <a:normAutofit fontScale="92500" lnSpcReduction="10000"/>
          </a:bodyPr>
          <a:lstStyle/>
          <a:p>
            <a:pPr eaLnBrk="1" fontAlgn="auto" hangingPunct="1">
              <a:spcAft>
                <a:spcPts val="0"/>
              </a:spcAft>
              <a:buFont typeface="Wingdings" pitchFamily="2" charset="2"/>
              <a:buChar char="§"/>
              <a:defRPr/>
            </a:pPr>
            <a:r>
              <a:rPr lang="en-US" altLang="en-US" sz="2800" dirty="0">
                <a:solidFill>
                  <a:schemeClr val="tx1">
                    <a:lumMod val="65000"/>
                    <a:lumOff val="35000"/>
                  </a:schemeClr>
                </a:solidFill>
              </a:rPr>
              <a:t>Lack of Help and Violated Expectations</a:t>
            </a:r>
          </a:p>
          <a:p>
            <a:pPr lvl="1" eaLnBrk="1" fontAlgn="auto" hangingPunct="1">
              <a:spcAft>
                <a:spcPts val="0"/>
              </a:spcAft>
              <a:buFont typeface="Wingdings" pitchFamily="2" charset="2"/>
              <a:buChar char="ü"/>
              <a:defRPr/>
            </a:pPr>
            <a:r>
              <a:rPr lang="en-US" altLang="en-US" dirty="0">
                <a:solidFill>
                  <a:schemeClr val="tx1">
                    <a:lumMod val="65000"/>
                    <a:lumOff val="35000"/>
                  </a:schemeClr>
                </a:solidFill>
              </a:rPr>
              <a:t>Housework</a:t>
            </a:r>
          </a:p>
          <a:p>
            <a:pPr lvl="1" eaLnBrk="1" fontAlgn="auto" hangingPunct="1">
              <a:spcAft>
                <a:spcPts val="0"/>
              </a:spcAft>
              <a:buFont typeface="Wingdings" pitchFamily="2" charset="2"/>
              <a:buChar char="ü"/>
              <a:defRPr/>
            </a:pPr>
            <a:r>
              <a:rPr lang="en-US" altLang="en-US" dirty="0">
                <a:solidFill>
                  <a:schemeClr val="tx1">
                    <a:lumMod val="65000"/>
                    <a:lumOff val="35000"/>
                  </a:schemeClr>
                </a:solidFill>
              </a:rPr>
              <a:t>Childcare (e.g., feeding, diapering, babysitting)</a:t>
            </a:r>
          </a:p>
          <a:p>
            <a:pPr eaLnBrk="1" fontAlgn="auto" hangingPunct="1">
              <a:spcAft>
                <a:spcPts val="0"/>
              </a:spcAft>
              <a:buFont typeface="Wingdings" pitchFamily="2" charset="2"/>
              <a:buChar char="§"/>
              <a:defRPr/>
            </a:pPr>
            <a:r>
              <a:rPr lang="en-US" altLang="en-US" sz="2800" dirty="0">
                <a:solidFill>
                  <a:schemeClr val="tx1">
                    <a:lumMod val="65000"/>
                    <a:lumOff val="35000"/>
                  </a:schemeClr>
                </a:solidFill>
              </a:rPr>
              <a:t>Sex</a:t>
            </a:r>
          </a:p>
          <a:p>
            <a:pPr lvl="1" eaLnBrk="1" fontAlgn="auto" hangingPunct="1">
              <a:spcAft>
                <a:spcPts val="0"/>
              </a:spcAft>
              <a:buFont typeface="Wingdings" pitchFamily="2" charset="2"/>
              <a:buChar char="ü"/>
              <a:defRPr/>
            </a:pPr>
            <a:r>
              <a:rPr lang="en-US" altLang="en-US" dirty="0">
                <a:solidFill>
                  <a:schemeClr val="tx1">
                    <a:lumMod val="65000"/>
                    <a:lumOff val="35000"/>
                  </a:schemeClr>
                </a:solidFill>
              </a:rPr>
              <a:t>Interest, Pain, Attractiveness</a:t>
            </a:r>
          </a:p>
          <a:p>
            <a:pPr eaLnBrk="1" fontAlgn="auto" hangingPunct="1">
              <a:spcAft>
                <a:spcPts val="0"/>
              </a:spcAft>
              <a:buFont typeface="Wingdings" pitchFamily="2" charset="2"/>
              <a:buChar char="§"/>
              <a:defRPr/>
            </a:pPr>
            <a:r>
              <a:rPr lang="en-US" altLang="en-US" sz="2800" dirty="0">
                <a:solidFill>
                  <a:schemeClr val="tx1">
                    <a:lumMod val="65000"/>
                    <a:lumOff val="35000"/>
                  </a:schemeClr>
                </a:solidFill>
              </a:rPr>
              <a:t>Lack of Emotional Intimacy</a:t>
            </a:r>
          </a:p>
          <a:p>
            <a:pPr lvl="1" eaLnBrk="1" fontAlgn="auto" hangingPunct="1">
              <a:spcAft>
                <a:spcPts val="0"/>
              </a:spcAft>
              <a:buFont typeface="Wingdings" pitchFamily="2" charset="2"/>
              <a:buChar char="ü"/>
              <a:defRPr/>
            </a:pPr>
            <a:r>
              <a:rPr lang="en-US" altLang="en-US" dirty="0">
                <a:solidFill>
                  <a:schemeClr val="tx1">
                    <a:lumMod val="65000"/>
                    <a:lumOff val="35000"/>
                  </a:schemeClr>
                </a:solidFill>
              </a:rPr>
              <a:t>Partner too absorbed in other activities</a:t>
            </a:r>
          </a:p>
          <a:p>
            <a:pPr lvl="1" eaLnBrk="1" fontAlgn="auto" hangingPunct="1">
              <a:spcAft>
                <a:spcPts val="0"/>
              </a:spcAft>
              <a:buFont typeface="Wingdings" pitchFamily="2" charset="2"/>
              <a:buChar char="ü"/>
              <a:defRPr/>
            </a:pPr>
            <a:r>
              <a:rPr lang="en-US" altLang="en-US" dirty="0">
                <a:solidFill>
                  <a:schemeClr val="tx1">
                    <a:lumMod val="65000"/>
                    <a:lumOff val="35000"/>
                  </a:schemeClr>
                </a:solidFill>
              </a:rPr>
              <a:t>Conflict about time spent with baby and time for partner </a:t>
            </a:r>
          </a:p>
          <a:p>
            <a:pPr eaLnBrk="1" fontAlgn="auto" hangingPunct="1">
              <a:spcAft>
                <a:spcPts val="0"/>
              </a:spcAft>
              <a:buFontTx/>
              <a:buNone/>
              <a:defRPr/>
            </a:pPr>
            <a:endParaRPr lang="en-US" altLang="en-US" sz="2800" dirty="0">
              <a:solidFill>
                <a:schemeClr val="bg1"/>
              </a:solidFill>
            </a:endParaRPr>
          </a:p>
        </p:txBody>
      </p:sp>
      <p:sp>
        <p:nvSpPr>
          <p:cNvPr id="98310" name="Slide Number Placeholder 2">
            <a:extLst>
              <a:ext uri="{FF2B5EF4-FFF2-40B4-BE49-F238E27FC236}">
                <a16:creationId xmlns:a16="http://schemas.microsoft.com/office/drawing/2014/main" id="{846862C3-131E-4F21-B4DF-9BA48CF904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4AF2FD-72B3-46F1-B905-123CFD1386B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7" descr="Rose Petals 1">
            <a:extLst>
              <a:ext uri="{FF2B5EF4-FFF2-40B4-BE49-F238E27FC236}">
                <a16:creationId xmlns:a16="http://schemas.microsoft.com/office/drawing/2014/main" id="{45A9C062-F471-435B-8DC9-34B106EC5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9331" name="Picture 7" descr="Rose Petals 1">
            <a:extLst>
              <a:ext uri="{FF2B5EF4-FFF2-40B4-BE49-F238E27FC236}">
                <a16:creationId xmlns:a16="http://schemas.microsoft.com/office/drawing/2014/main" id="{03E8A515-EAE8-4431-8E97-14310FEC0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794" name="Rectangle 2">
            <a:extLst>
              <a:ext uri="{FF2B5EF4-FFF2-40B4-BE49-F238E27FC236}">
                <a16:creationId xmlns:a16="http://schemas.microsoft.com/office/drawing/2014/main" id="{81FA0177-9678-4D0E-BF94-5F2A5F91FC8D}"/>
              </a:ext>
            </a:extLst>
          </p:cNvPr>
          <p:cNvSpPr>
            <a:spLocks noGrp="1" noChangeArrowheads="1"/>
          </p:cNvSpPr>
          <p:nvPr>
            <p:ph type="title"/>
          </p:nvPr>
        </p:nvSpPr>
        <p:spPr>
          <a:xfrm>
            <a:off x="381000" y="506413"/>
            <a:ext cx="7886700" cy="1325562"/>
          </a:xfrm>
        </p:spPr>
        <p:txBody>
          <a:bodyPr rtlCol="0">
            <a:normAutofit/>
          </a:bodyPr>
          <a:lstStyle/>
          <a:p>
            <a:pPr eaLnBrk="1" fontAlgn="auto" hangingPunct="1">
              <a:spcAft>
                <a:spcPts val="0"/>
              </a:spcAft>
              <a:defRPr/>
            </a:pPr>
            <a:r>
              <a:rPr lang="en-US" altLang="en-US" sz="4000" dirty="0">
                <a:solidFill>
                  <a:schemeClr val="tx1">
                    <a:lumMod val="65000"/>
                    <a:lumOff val="35000"/>
                  </a:schemeClr>
                </a:solidFill>
                <a:latin typeface="+mn-lt"/>
              </a:rPr>
              <a:t>Woman’s Extended Family</a:t>
            </a:r>
          </a:p>
        </p:txBody>
      </p:sp>
      <p:sp>
        <p:nvSpPr>
          <p:cNvPr id="11269" name="Rectangle 3">
            <a:extLst>
              <a:ext uri="{FF2B5EF4-FFF2-40B4-BE49-F238E27FC236}">
                <a16:creationId xmlns:a16="http://schemas.microsoft.com/office/drawing/2014/main" id="{6CF08BE7-9FEF-45B3-AC16-B04F6BF1C5AF}"/>
              </a:ext>
            </a:extLst>
          </p:cNvPr>
          <p:cNvSpPr>
            <a:spLocks noGrp="1" noChangeArrowheads="1"/>
          </p:cNvSpPr>
          <p:nvPr>
            <p:ph idx="1"/>
          </p:nvPr>
        </p:nvSpPr>
        <p:spPr>
          <a:xfrm>
            <a:off x="1454150" y="2081213"/>
            <a:ext cx="6546850" cy="3778250"/>
          </a:xfrm>
        </p:spPr>
        <p:txBody>
          <a:bodyPr/>
          <a:lstStyle/>
          <a:p>
            <a:pPr eaLnBrk="1" hangingPunct="1">
              <a:buFont typeface="Wingdings" panose="05000000000000000000" pitchFamily="2" charset="2"/>
              <a:buChar char="§"/>
              <a:defRPr/>
            </a:pPr>
            <a:r>
              <a:rPr lang="en-US" altLang="en-US" sz="2800" dirty="0">
                <a:solidFill>
                  <a:schemeClr val="tx1">
                    <a:lumMod val="65000"/>
                    <a:lumOff val="35000"/>
                  </a:schemeClr>
                </a:solidFill>
              </a:rPr>
              <a:t>Lack of Help and Violated Expectations</a:t>
            </a:r>
          </a:p>
          <a:p>
            <a:pPr lvl="1" eaLnBrk="1" hangingPunct="1">
              <a:buFont typeface="Wingdings" panose="05000000000000000000" pitchFamily="2" charset="2"/>
              <a:buChar char="ü"/>
              <a:defRPr/>
            </a:pPr>
            <a:r>
              <a:rPr lang="en-US" altLang="en-US" dirty="0">
                <a:solidFill>
                  <a:schemeClr val="tx1">
                    <a:lumMod val="65000"/>
                    <a:lumOff val="35000"/>
                  </a:schemeClr>
                </a:solidFill>
              </a:rPr>
              <a:t>“Mentoring” from mother</a:t>
            </a:r>
          </a:p>
          <a:p>
            <a:pPr lvl="1" eaLnBrk="1" hangingPunct="1">
              <a:buFont typeface="Wingdings" panose="05000000000000000000" pitchFamily="2" charset="2"/>
              <a:buChar char="ü"/>
              <a:defRPr/>
            </a:pPr>
            <a:r>
              <a:rPr lang="en-US" altLang="en-US" dirty="0">
                <a:solidFill>
                  <a:schemeClr val="tx1">
                    <a:lumMod val="65000"/>
                    <a:lumOff val="35000"/>
                  </a:schemeClr>
                </a:solidFill>
              </a:rPr>
              <a:t>Emotional and physical support</a:t>
            </a:r>
          </a:p>
          <a:p>
            <a:pPr lvl="1" eaLnBrk="1" hangingPunct="1">
              <a:buFont typeface="Wingdings" panose="05000000000000000000" pitchFamily="2" charset="2"/>
              <a:buChar char="§"/>
              <a:defRPr/>
            </a:pPr>
            <a:endParaRPr lang="en-US" altLang="en-US" dirty="0"/>
          </a:p>
          <a:p>
            <a:pPr eaLnBrk="1" hangingPunct="1">
              <a:buFont typeface="Wingdings" panose="05000000000000000000" pitchFamily="2" charset="2"/>
              <a:buChar char="§"/>
              <a:defRPr/>
            </a:pPr>
            <a:r>
              <a:rPr lang="en-US" altLang="en-US" sz="2800" dirty="0">
                <a:solidFill>
                  <a:schemeClr val="tx1">
                    <a:lumMod val="65000"/>
                    <a:lumOff val="35000"/>
                  </a:schemeClr>
                </a:solidFill>
              </a:rPr>
              <a:t>Level of interest</a:t>
            </a:r>
          </a:p>
          <a:p>
            <a:pPr lvl="1" eaLnBrk="1" hangingPunct="1">
              <a:buFont typeface="Wingdings" panose="05000000000000000000" pitchFamily="2" charset="2"/>
              <a:buChar char="ü"/>
              <a:defRPr/>
            </a:pPr>
            <a:r>
              <a:rPr lang="en-US" altLang="en-US" dirty="0">
                <a:solidFill>
                  <a:schemeClr val="tx1">
                    <a:lumMod val="65000"/>
                    <a:lumOff val="35000"/>
                  </a:schemeClr>
                </a:solidFill>
              </a:rPr>
              <a:t>Satisfaction with frequency and quality of contact</a:t>
            </a:r>
          </a:p>
          <a:p>
            <a:pPr eaLnBrk="1" hangingPunct="1">
              <a:buFont typeface="Wingdings" panose="05000000000000000000" pitchFamily="2" charset="2"/>
              <a:buChar char="ü"/>
              <a:defRPr/>
            </a:pPr>
            <a:endParaRPr lang="en-US" altLang="en-US" dirty="0">
              <a:solidFill>
                <a:schemeClr val="bg1"/>
              </a:solidFill>
            </a:endParaRPr>
          </a:p>
        </p:txBody>
      </p:sp>
      <p:sp>
        <p:nvSpPr>
          <p:cNvPr id="99334" name="Slide Number Placeholder 2">
            <a:extLst>
              <a:ext uri="{FF2B5EF4-FFF2-40B4-BE49-F238E27FC236}">
                <a16:creationId xmlns:a16="http://schemas.microsoft.com/office/drawing/2014/main" id="{99639951-D1B0-482B-AF9B-EA4241A1EA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8F30267-092F-4288-9043-28B386A2D85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7" descr="Rose Petals 1">
            <a:extLst>
              <a:ext uri="{FF2B5EF4-FFF2-40B4-BE49-F238E27FC236}">
                <a16:creationId xmlns:a16="http://schemas.microsoft.com/office/drawing/2014/main" id="{32877539-EA8F-4190-82AA-7FE9159DF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0355" name="Picture 7" descr="Rose Petals 1">
            <a:extLst>
              <a:ext uri="{FF2B5EF4-FFF2-40B4-BE49-F238E27FC236}">
                <a16:creationId xmlns:a16="http://schemas.microsoft.com/office/drawing/2014/main" id="{92996935-1811-41A0-B4A3-23CAF96C9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0356" name="Slide Number Placeholder 2">
            <a:extLst>
              <a:ext uri="{FF2B5EF4-FFF2-40B4-BE49-F238E27FC236}">
                <a16:creationId xmlns:a16="http://schemas.microsoft.com/office/drawing/2014/main" id="{6508E555-323A-443D-A9DD-83C2798D95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7FF8E0-A868-49F1-8FCE-AE2BFA57C1F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0AC8CA32-51AB-4777-9439-88D17758CF18}"/>
              </a:ext>
            </a:extLst>
          </p:cNvPr>
          <p:cNvSpPr>
            <a:spLocks noGrp="1"/>
          </p:cNvSpPr>
          <p:nvPr>
            <p:ph type="title"/>
          </p:nvPr>
        </p:nvSpPr>
        <p:spPr/>
        <p:txBody>
          <a:bodyPr/>
          <a:lstStyle/>
          <a:p>
            <a:pPr>
              <a:defRPr/>
            </a:pPr>
            <a:r>
              <a:rPr lang="en-US" altLang="en-US" sz="4000" dirty="0">
                <a:solidFill>
                  <a:schemeClr val="tx1">
                    <a:lumMod val="65000"/>
                    <a:lumOff val="35000"/>
                  </a:schemeClr>
                </a:solidFill>
              </a:rPr>
              <a:t>Common Interpersonal Disputes</a:t>
            </a:r>
            <a:endParaRPr lang="en-US" sz="4000" dirty="0"/>
          </a:p>
        </p:txBody>
      </p:sp>
      <p:sp>
        <p:nvSpPr>
          <p:cNvPr id="4" name="Content Placeholder 3">
            <a:extLst>
              <a:ext uri="{FF2B5EF4-FFF2-40B4-BE49-F238E27FC236}">
                <a16:creationId xmlns:a16="http://schemas.microsoft.com/office/drawing/2014/main" id="{CD74CD5E-174F-4C66-B4E0-435EAB74FAD6}"/>
              </a:ext>
            </a:extLst>
          </p:cNvPr>
          <p:cNvSpPr>
            <a:spLocks noGrp="1"/>
          </p:cNvSpPr>
          <p:nvPr>
            <p:ph idx="1"/>
          </p:nvPr>
        </p:nvSpPr>
        <p:spPr>
          <a:xfrm>
            <a:off x="838200" y="1692275"/>
            <a:ext cx="7696200" cy="4419600"/>
          </a:xfrm>
        </p:spPr>
        <p:txBody>
          <a:bodyPr/>
          <a:lstStyle/>
          <a:p>
            <a:pPr eaLnBrk="1" hangingPunct="1">
              <a:buFont typeface="Wingdings" panose="05000000000000000000" pitchFamily="2" charset="2"/>
              <a:buChar char="§"/>
              <a:defRPr/>
            </a:pPr>
            <a:r>
              <a:rPr lang="en-US" altLang="en-US" sz="2800" dirty="0">
                <a:solidFill>
                  <a:schemeClr val="tx1">
                    <a:lumMod val="65000"/>
                    <a:lumOff val="35000"/>
                  </a:schemeClr>
                </a:solidFill>
              </a:rPr>
              <a:t>Disputes occur when:</a:t>
            </a:r>
          </a:p>
          <a:p>
            <a:pPr lvl="1" eaLnBrk="1" hangingPunct="1">
              <a:buFont typeface="Wingdings" panose="05000000000000000000" pitchFamily="2" charset="2"/>
              <a:buChar char="ü"/>
              <a:defRPr/>
            </a:pPr>
            <a:r>
              <a:rPr lang="en-US" altLang="en-US" dirty="0">
                <a:solidFill>
                  <a:schemeClr val="tx1">
                    <a:lumMod val="65000"/>
                    <a:lumOff val="35000"/>
                  </a:schemeClr>
                </a:solidFill>
              </a:rPr>
              <a:t>Expectations for receiving help with the baby</a:t>
            </a:r>
          </a:p>
          <a:p>
            <a:pPr lvl="1" eaLnBrk="1" hangingPunct="1">
              <a:buFont typeface="Wingdings" panose="05000000000000000000" pitchFamily="2" charset="2"/>
              <a:buChar char="ü"/>
              <a:defRPr/>
            </a:pPr>
            <a:r>
              <a:rPr lang="en-US" altLang="en-US" dirty="0">
                <a:solidFill>
                  <a:schemeClr val="tx1">
                    <a:lumMod val="65000"/>
                    <a:lumOff val="35000"/>
                  </a:schemeClr>
                </a:solidFill>
              </a:rPr>
              <a:t>Expectations for receiving help with household chores are not met</a:t>
            </a:r>
          </a:p>
          <a:p>
            <a:pPr lvl="1" eaLnBrk="1" hangingPunct="1">
              <a:buFont typeface="Wingdings" panose="05000000000000000000" pitchFamily="2" charset="2"/>
              <a:buChar char="ü"/>
              <a:defRPr/>
            </a:pPr>
            <a:r>
              <a:rPr lang="en-US" altLang="en-US" dirty="0">
                <a:solidFill>
                  <a:schemeClr val="tx1">
                    <a:lumMod val="65000"/>
                    <a:lumOff val="35000"/>
                  </a:schemeClr>
                </a:solidFill>
              </a:rPr>
              <a:t>Change in interpersonal intimacy and/or sexuality </a:t>
            </a:r>
          </a:p>
          <a:p>
            <a:pPr lvl="1" eaLnBrk="1" hangingPunct="1">
              <a:buFont typeface="Wingdings" panose="05000000000000000000" pitchFamily="2" charset="2"/>
              <a:buChar char="ü"/>
              <a:defRPr/>
            </a:pPr>
            <a:r>
              <a:rPr lang="en-US" altLang="en-US" dirty="0">
                <a:solidFill>
                  <a:schemeClr val="tx1">
                    <a:lumMod val="65000"/>
                    <a:lumOff val="35000"/>
                  </a:schemeClr>
                </a:solidFill>
              </a:rPr>
              <a:t>Family visits</a:t>
            </a: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Rose Petals 1">
            <a:extLst>
              <a:ext uri="{FF2B5EF4-FFF2-40B4-BE49-F238E27FC236}">
                <a16:creationId xmlns:a16="http://schemas.microsoft.com/office/drawing/2014/main" id="{D5BA7DFA-729D-4084-94C4-8DB2893CE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52" t="12373" r="8051" b="8089"/>
          <a:stretch>
            <a:fillRect/>
          </a:stretch>
        </p:blipFill>
        <p:spPr bwMode="auto">
          <a:xfrm>
            <a:off x="7696200" y="-3175"/>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1379" name="Picture 7" descr="Rose Petals 1">
            <a:extLst>
              <a:ext uri="{FF2B5EF4-FFF2-40B4-BE49-F238E27FC236}">
                <a16:creationId xmlns:a16="http://schemas.microsoft.com/office/drawing/2014/main" id="{7B01EF6C-F6FC-40BA-BCC9-592469C72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4818" name="Rectangle 2">
            <a:extLst>
              <a:ext uri="{FF2B5EF4-FFF2-40B4-BE49-F238E27FC236}">
                <a16:creationId xmlns:a16="http://schemas.microsoft.com/office/drawing/2014/main" id="{21CE2461-F8F0-4713-A92C-C55C771FE067}"/>
              </a:ext>
            </a:extLst>
          </p:cNvPr>
          <p:cNvSpPr>
            <a:spLocks noGrp="1" noChangeArrowheads="1"/>
          </p:cNvSpPr>
          <p:nvPr>
            <p:ph type="title"/>
          </p:nvPr>
        </p:nvSpPr>
        <p:spPr>
          <a:xfrm>
            <a:off x="1371600" y="76200"/>
            <a:ext cx="6569075" cy="1401763"/>
          </a:xfrm>
        </p:spPr>
        <p:txBody>
          <a:bodyPr rtlCol="0">
            <a:normAutofit/>
          </a:bodyPr>
          <a:lstStyle/>
          <a:p>
            <a:pPr eaLnBrk="1" fontAlgn="auto" hangingPunct="1">
              <a:spcAft>
                <a:spcPts val="0"/>
              </a:spcAft>
              <a:defRPr/>
            </a:pPr>
            <a:r>
              <a:rPr lang="en-US" altLang="en-US" sz="4000" dirty="0">
                <a:solidFill>
                  <a:schemeClr val="tx1">
                    <a:lumMod val="65000"/>
                    <a:lumOff val="35000"/>
                  </a:schemeClr>
                </a:solidFill>
              </a:rPr>
              <a:t>Relationship with Infant</a:t>
            </a:r>
            <a:endParaRPr lang="en-US" altLang="en-US" sz="4000" dirty="0">
              <a:solidFill>
                <a:schemeClr val="tx1">
                  <a:lumMod val="65000"/>
                  <a:lumOff val="35000"/>
                </a:schemeClr>
              </a:solidFill>
              <a:latin typeface="+mn-lt"/>
            </a:endParaRPr>
          </a:p>
        </p:txBody>
      </p:sp>
      <p:sp>
        <p:nvSpPr>
          <p:cNvPr id="33795" name="Rectangle 3">
            <a:extLst>
              <a:ext uri="{FF2B5EF4-FFF2-40B4-BE49-F238E27FC236}">
                <a16:creationId xmlns:a16="http://schemas.microsoft.com/office/drawing/2014/main" id="{872EEC7C-11E2-4865-878D-EAF1A7AF75EC}"/>
              </a:ext>
            </a:extLst>
          </p:cNvPr>
          <p:cNvSpPr>
            <a:spLocks noGrp="1" noChangeArrowheads="1"/>
          </p:cNvSpPr>
          <p:nvPr>
            <p:ph idx="1"/>
          </p:nvPr>
        </p:nvSpPr>
        <p:spPr>
          <a:xfrm>
            <a:off x="1295400" y="1558925"/>
            <a:ext cx="7470775" cy="4818063"/>
          </a:xfrm>
        </p:spPr>
        <p:txBody>
          <a:bodyPr rtlCol="0">
            <a:normAutofit fontScale="92500" lnSpcReduction="10000"/>
          </a:bodyPr>
          <a:lstStyle/>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Violated expectations </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Ambivalent feelings-strongly attached and resenting loss of spontaneity</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Cutoff from family and support</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Concerns about incorporating a new child, if other children</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Question ability to love another child or new infant</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Resentful of extra workload</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Impact on relationship and career</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Self-blame for child problems</a:t>
            </a:r>
          </a:p>
          <a:p>
            <a:pPr eaLnBrk="1" fontAlgn="auto" hangingPunct="1">
              <a:spcAft>
                <a:spcPts val="0"/>
              </a:spcAft>
              <a:buFont typeface="Wingdings" panose="05000000000000000000" pitchFamily="2" charset="2"/>
              <a:buChar char="§"/>
              <a:defRPr/>
            </a:pPr>
            <a:r>
              <a:rPr lang="en-US" altLang="en-US" sz="2800" dirty="0">
                <a:solidFill>
                  <a:schemeClr val="tx1">
                    <a:lumMod val="65000"/>
                    <a:lumOff val="35000"/>
                  </a:schemeClr>
                </a:solidFill>
              </a:rPr>
              <a:t>Impulse to harm baby</a:t>
            </a:r>
          </a:p>
          <a:p>
            <a:pPr marL="91440" indent="-91440" eaLnBrk="1" fontAlgn="auto" hangingPunct="1">
              <a:spcAft>
                <a:spcPts val="0"/>
              </a:spcAft>
              <a:buFontTx/>
              <a:buNone/>
              <a:defRPr/>
            </a:pPr>
            <a:endParaRPr lang="en-US" altLang="en-US" sz="2400" dirty="0">
              <a:solidFill>
                <a:schemeClr val="bg1"/>
              </a:solidFill>
            </a:endParaRPr>
          </a:p>
          <a:p>
            <a:pPr marL="91440" indent="-91440" eaLnBrk="1" fontAlgn="auto" hangingPunct="1">
              <a:spcAft>
                <a:spcPts val="0"/>
              </a:spcAft>
              <a:defRPr/>
            </a:pPr>
            <a:endParaRPr lang="en-US" altLang="en-US" sz="2400" dirty="0">
              <a:solidFill>
                <a:schemeClr val="tx1">
                  <a:lumMod val="75000"/>
                  <a:lumOff val="25000"/>
                </a:schemeClr>
              </a:solidFill>
            </a:endParaRPr>
          </a:p>
        </p:txBody>
      </p:sp>
      <p:sp>
        <p:nvSpPr>
          <p:cNvPr id="101382" name="Slide Number Placeholder 2">
            <a:extLst>
              <a:ext uri="{FF2B5EF4-FFF2-40B4-BE49-F238E27FC236}">
                <a16:creationId xmlns:a16="http://schemas.microsoft.com/office/drawing/2014/main" id="{46F153E8-AFB4-4887-8C68-AA75338B89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932121-323A-49F2-9C30-C65AF59E40D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descr="Rose Petals 1">
            <a:extLst>
              <a:ext uri="{FF2B5EF4-FFF2-40B4-BE49-F238E27FC236}">
                <a16:creationId xmlns:a16="http://schemas.microsoft.com/office/drawing/2014/main" id="{9F3D58BB-BC06-43BF-BD51-10DCC03A1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403" name="Picture 4" descr="Rose Petals 1">
            <a:extLst>
              <a:ext uri="{FF2B5EF4-FFF2-40B4-BE49-F238E27FC236}">
                <a16:creationId xmlns:a16="http://schemas.microsoft.com/office/drawing/2014/main" id="{893C518F-E087-4645-9E02-93F230FF5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D043FB1A-6A93-40CC-B031-9AAC1C90E5BC}"/>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Relationships</a:t>
            </a:r>
            <a:endParaRPr lang="en-US" sz="4000" dirty="0"/>
          </a:p>
        </p:txBody>
      </p:sp>
      <p:sp>
        <p:nvSpPr>
          <p:cNvPr id="3" name="Content Placeholder 2">
            <a:extLst>
              <a:ext uri="{FF2B5EF4-FFF2-40B4-BE49-F238E27FC236}">
                <a16:creationId xmlns:a16="http://schemas.microsoft.com/office/drawing/2014/main" id="{15DDE2F1-EC03-41CE-8AB8-35A82797C39E}"/>
              </a:ext>
            </a:extLst>
          </p:cNvPr>
          <p:cNvSpPr>
            <a:spLocks noGrp="1"/>
          </p:cNvSpPr>
          <p:nvPr>
            <p:ph idx="1"/>
          </p:nvPr>
        </p:nvSpPr>
        <p:spPr>
          <a:xfrm>
            <a:off x="838200" y="1692275"/>
            <a:ext cx="7924800" cy="4632325"/>
          </a:xfrm>
        </p:spPr>
        <p:txBody>
          <a:bodyPr/>
          <a:lstStyle/>
          <a:p>
            <a:pPr>
              <a:buFont typeface="Wingdings" panose="05000000000000000000" pitchFamily="2" charset="2"/>
              <a:buChar char="§"/>
              <a:defRPr/>
            </a:pPr>
            <a:r>
              <a:rPr lang="en-US" sz="2400" dirty="0">
                <a:solidFill>
                  <a:schemeClr val="tx1">
                    <a:lumMod val="65000"/>
                    <a:lumOff val="35000"/>
                  </a:schemeClr>
                </a:solidFill>
              </a:rPr>
              <a:t>Psychoeducation on Relationships</a:t>
            </a:r>
          </a:p>
          <a:p>
            <a:pPr lvl="1">
              <a:buFont typeface="Wingdings" panose="05000000000000000000" pitchFamily="2" charset="2"/>
              <a:buChar char="ü"/>
              <a:defRPr/>
            </a:pPr>
            <a:r>
              <a:rPr lang="en-US" sz="2000" dirty="0">
                <a:solidFill>
                  <a:schemeClr val="tx1">
                    <a:lumMod val="65000"/>
                    <a:lumOff val="35000"/>
                  </a:schemeClr>
                </a:solidFill>
              </a:rPr>
              <a:t>Relationships can be a lot of work.  People can have different expectations of the relationship and these can change with different circumstances, stressors.  </a:t>
            </a:r>
          </a:p>
          <a:p>
            <a:pPr lvl="1">
              <a:buFont typeface="Wingdings" panose="05000000000000000000" pitchFamily="2" charset="2"/>
              <a:buChar char="ü"/>
              <a:defRPr/>
            </a:pPr>
            <a:r>
              <a:rPr lang="en-US" sz="2000" dirty="0">
                <a:solidFill>
                  <a:schemeClr val="tx1">
                    <a:lumMod val="65000"/>
                    <a:lumOff val="35000"/>
                  </a:schemeClr>
                </a:solidFill>
              </a:rPr>
              <a:t>Having a baby places greater and/or  different relationship pressures</a:t>
            </a:r>
          </a:p>
          <a:p>
            <a:pPr lvl="1">
              <a:buFont typeface="Wingdings" panose="05000000000000000000" pitchFamily="2" charset="2"/>
              <a:buChar char="ü"/>
              <a:defRPr/>
            </a:pPr>
            <a:r>
              <a:rPr lang="en-US" sz="2000" dirty="0">
                <a:solidFill>
                  <a:schemeClr val="tx1">
                    <a:lumMod val="65000"/>
                    <a:lumOff val="35000"/>
                  </a:schemeClr>
                </a:solidFill>
              </a:rPr>
              <a:t>Needs and priorities change but others maybe unaware of the shift</a:t>
            </a:r>
          </a:p>
          <a:p>
            <a:pPr lvl="1">
              <a:buFont typeface="Wingdings" panose="05000000000000000000" pitchFamily="2" charset="2"/>
              <a:buChar char="ü"/>
              <a:defRPr/>
            </a:pPr>
            <a:r>
              <a:rPr lang="en-US" sz="2000" dirty="0">
                <a:solidFill>
                  <a:schemeClr val="tx1">
                    <a:lumMod val="65000"/>
                    <a:lumOff val="35000"/>
                  </a:schemeClr>
                </a:solidFill>
              </a:rPr>
              <a:t>Having a baby can place a great deal of stress on partnerships. Many people experience more conflict, because there are just so many more demands on parents to manage</a:t>
            </a:r>
          </a:p>
          <a:p>
            <a:pPr lvl="1">
              <a:buFont typeface="Wingdings" panose="05000000000000000000" pitchFamily="2" charset="2"/>
              <a:buChar char="ü"/>
              <a:defRPr/>
            </a:pPr>
            <a:r>
              <a:rPr lang="en-US" sz="2000" dirty="0">
                <a:solidFill>
                  <a:schemeClr val="tx1">
                    <a:lumMod val="65000"/>
                    <a:lumOff val="35000"/>
                  </a:schemeClr>
                </a:solidFill>
              </a:rPr>
              <a:t>Often difficult to get the support you deserve </a:t>
            </a:r>
          </a:p>
          <a:p>
            <a:pPr>
              <a:buFont typeface="Wingdings" panose="05000000000000000000" pitchFamily="2" charset="2"/>
              <a:buChar char="§"/>
              <a:defRPr/>
            </a:pPr>
            <a:r>
              <a:rPr lang="en-US" sz="2000" dirty="0">
                <a:solidFill>
                  <a:schemeClr val="tx1">
                    <a:lumMod val="65000"/>
                    <a:lumOff val="35000"/>
                  </a:schemeClr>
                </a:solidFill>
              </a:rPr>
              <a:t>Reemphasize that having great support is amazingly protective against sadness and depression during stressful times, like having a baby</a:t>
            </a:r>
            <a:r>
              <a:rPr lang="en-US" sz="2400" dirty="0">
                <a:solidFill>
                  <a:schemeClr val="tx1">
                    <a:lumMod val="65000"/>
                    <a:lumOff val="35000"/>
                  </a:schemeClr>
                </a:solidFill>
              </a:rPr>
              <a:t>. </a:t>
            </a:r>
          </a:p>
        </p:txBody>
      </p:sp>
      <p:sp>
        <p:nvSpPr>
          <p:cNvPr id="102406" name="Slide Number Placeholder 4">
            <a:extLst>
              <a:ext uri="{FF2B5EF4-FFF2-40B4-BE49-F238E27FC236}">
                <a16:creationId xmlns:a16="http://schemas.microsoft.com/office/drawing/2014/main" id="{897C242E-D971-405F-AF3B-CA5B60DC23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742C5B-C017-4177-88FE-130350712D7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 descr="Rose Petals 1">
            <a:extLst>
              <a:ext uri="{FF2B5EF4-FFF2-40B4-BE49-F238E27FC236}">
                <a16:creationId xmlns:a16="http://schemas.microsoft.com/office/drawing/2014/main" id="{BB8E3370-39D3-4901-9602-D21F27299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0" y="3552825"/>
            <a:ext cx="1468438"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27" name="Picture 4" descr="Rose Petals 1">
            <a:extLst>
              <a:ext uri="{FF2B5EF4-FFF2-40B4-BE49-F238E27FC236}">
                <a16:creationId xmlns:a16="http://schemas.microsoft.com/office/drawing/2014/main" id="{ED663648-8855-4C69-85B5-2CD52659E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75563" y="0"/>
            <a:ext cx="1468437" cy="33051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C281D9A0-4B8C-49D0-A935-4C04240BF578}"/>
              </a:ext>
            </a:extLst>
          </p:cNvPr>
          <p:cNvSpPr>
            <a:spLocks noGrp="1"/>
          </p:cNvSpPr>
          <p:nvPr>
            <p:ph type="title"/>
          </p:nvPr>
        </p:nvSpPr>
        <p:spPr/>
        <p:txBody>
          <a:bodyPr/>
          <a:lstStyle/>
          <a:p>
            <a:pPr>
              <a:defRPr/>
            </a:pPr>
            <a:r>
              <a:rPr lang="en-US" sz="4000" dirty="0">
                <a:solidFill>
                  <a:schemeClr val="tx1">
                    <a:lumMod val="65000"/>
                    <a:lumOff val="35000"/>
                  </a:schemeClr>
                </a:solidFill>
              </a:rPr>
              <a:t>Session C</a:t>
            </a:r>
            <a:br>
              <a:rPr lang="en-US" sz="4000" dirty="0">
                <a:solidFill>
                  <a:schemeClr val="tx1">
                    <a:lumMod val="65000"/>
                    <a:lumOff val="35000"/>
                  </a:schemeClr>
                </a:solidFill>
              </a:rPr>
            </a:br>
            <a:r>
              <a:rPr lang="en-US" sz="4000" dirty="0">
                <a:solidFill>
                  <a:schemeClr val="tx1">
                    <a:lumMod val="65000"/>
                    <a:lumOff val="35000"/>
                  </a:schemeClr>
                </a:solidFill>
              </a:rPr>
              <a:t>Relationships</a:t>
            </a:r>
            <a:endParaRPr lang="en-US" sz="4000" dirty="0"/>
          </a:p>
        </p:txBody>
      </p:sp>
      <p:sp>
        <p:nvSpPr>
          <p:cNvPr id="3" name="Content Placeholder 2">
            <a:extLst>
              <a:ext uri="{FF2B5EF4-FFF2-40B4-BE49-F238E27FC236}">
                <a16:creationId xmlns:a16="http://schemas.microsoft.com/office/drawing/2014/main" id="{AE2B0FAA-ED74-4295-AA9A-67957CF46DDA}"/>
              </a:ext>
            </a:extLst>
          </p:cNvPr>
          <p:cNvSpPr>
            <a:spLocks noGrp="1"/>
          </p:cNvSpPr>
          <p:nvPr>
            <p:ph idx="1"/>
          </p:nvPr>
        </p:nvSpPr>
        <p:spPr>
          <a:xfrm>
            <a:off x="838200" y="1692275"/>
            <a:ext cx="7924800" cy="4632325"/>
          </a:xfrm>
        </p:spPr>
        <p:txBody>
          <a:bodyPr/>
          <a:lstStyle/>
          <a:p>
            <a:pPr>
              <a:buFont typeface="Wingdings" panose="05000000000000000000" pitchFamily="2" charset="2"/>
              <a:buChar char="§"/>
              <a:defRPr/>
            </a:pPr>
            <a:r>
              <a:rPr lang="en-US" sz="2400" dirty="0">
                <a:solidFill>
                  <a:schemeClr val="tx1">
                    <a:lumMod val="65000"/>
                    <a:lumOff val="35000"/>
                  </a:schemeClr>
                </a:solidFill>
              </a:rPr>
              <a:t>Evaluating  an important adult relationship.  </a:t>
            </a:r>
          </a:p>
          <a:p>
            <a:pPr lvl="1">
              <a:buFont typeface="Wingdings" panose="05000000000000000000" pitchFamily="2" charset="2"/>
              <a:buChar char="§"/>
              <a:defRPr/>
            </a:pPr>
            <a:r>
              <a:rPr lang="en-US" sz="2000" dirty="0">
                <a:solidFill>
                  <a:schemeClr val="tx1">
                    <a:lumMod val="65000"/>
                    <a:lumOff val="35000"/>
                  </a:schemeClr>
                </a:solidFill>
              </a:rPr>
              <a:t>Start thinking about your relationships now, ask who will be there to help you, give you the support you need after having the baby.  Write down the name of someone  important to you</a:t>
            </a:r>
          </a:p>
          <a:p>
            <a:pPr>
              <a:buFont typeface="Wingdings" panose="05000000000000000000" pitchFamily="2" charset="2"/>
              <a:buChar char="§"/>
              <a:defRPr/>
            </a:pPr>
            <a:r>
              <a:rPr lang="en-US" sz="2000" dirty="0">
                <a:solidFill>
                  <a:schemeClr val="tx1">
                    <a:lumMod val="65000"/>
                    <a:lumOff val="35000"/>
                  </a:schemeClr>
                </a:solidFill>
              </a:rPr>
              <a:t>Ask:</a:t>
            </a:r>
          </a:p>
          <a:p>
            <a:pPr lvl="1">
              <a:buFont typeface="Wingdings" panose="05000000000000000000" pitchFamily="2" charset="2"/>
              <a:buChar char="ü"/>
              <a:defRPr/>
            </a:pPr>
            <a:r>
              <a:rPr lang="en-US" sz="2000" dirty="0">
                <a:solidFill>
                  <a:schemeClr val="tx1">
                    <a:lumMod val="65000"/>
                    <a:lumOff val="35000"/>
                  </a:schemeClr>
                </a:solidFill>
              </a:rPr>
              <a:t>How satisfying is this relationship? Is it supportive overall?</a:t>
            </a:r>
          </a:p>
          <a:p>
            <a:pPr lvl="1">
              <a:buFont typeface="Wingdings" panose="05000000000000000000" pitchFamily="2" charset="2"/>
              <a:buChar char="ü"/>
              <a:defRPr/>
            </a:pPr>
            <a:r>
              <a:rPr lang="en-US" sz="2000" dirty="0">
                <a:solidFill>
                  <a:schemeClr val="tx1">
                    <a:lumMod val="65000"/>
                    <a:lumOff val="35000"/>
                  </a:schemeClr>
                </a:solidFill>
              </a:rPr>
              <a:t>What changes would you like to see?</a:t>
            </a:r>
          </a:p>
          <a:p>
            <a:pPr lvl="1">
              <a:buFont typeface="Wingdings" panose="05000000000000000000" pitchFamily="2" charset="2"/>
              <a:buChar char="ü"/>
              <a:defRPr/>
            </a:pPr>
            <a:r>
              <a:rPr lang="en-US" sz="2000" dirty="0">
                <a:solidFill>
                  <a:schemeClr val="tx1">
                    <a:lumMod val="65000"/>
                    <a:lumOff val="35000"/>
                  </a:schemeClr>
                </a:solidFill>
              </a:rPr>
              <a:t>Does it feel like a safe relationship to talk over concerns or problems?</a:t>
            </a:r>
          </a:p>
          <a:p>
            <a:pPr lvl="1">
              <a:buFont typeface="Wingdings" panose="05000000000000000000" pitchFamily="2" charset="2"/>
              <a:buChar char="ü"/>
              <a:defRPr/>
            </a:pPr>
            <a:r>
              <a:rPr lang="en-US" sz="2000" dirty="0">
                <a:solidFill>
                  <a:schemeClr val="tx1">
                    <a:lumMod val="65000"/>
                    <a:lumOff val="35000"/>
                  </a:schemeClr>
                </a:solidFill>
              </a:rPr>
              <a:t>How are problems dealt with inside of this relationship? Are conflicts expressed? </a:t>
            </a:r>
          </a:p>
        </p:txBody>
      </p:sp>
      <p:sp>
        <p:nvSpPr>
          <p:cNvPr id="103430" name="Slide Number Placeholder 4">
            <a:extLst>
              <a:ext uri="{FF2B5EF4-FFF2-40B4-BE49-F238E27FC236}">
                <a16:creationId xmlns:a16="http://schemas.microsoft.com/office/drawing/2014/main" id="{8AF08699-2116-4B05-922F-5D4A7250E6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5E5FC32-7618-4CFB-B40B-19D73628D78D}"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2052</Words>
  <Application>Microsoft Office PowerPoint</Application>
  <PresentationFormat>On-screen Show (4:3)</PresentationFormat>
  <Paragraphs>269</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Session C: Relationships and Communication</vt:lpstr>
      <vt:lpstr>Session C Reviewing Homework</vt:lpstr>
      <vt:lpstr>PowerPoint Presentation</vt:lpstr>
      <vt:lpstr>Relationship with Partner</vt:lpstr>
      <vt:lpstr>Woman’s Extended Family</vt:lpstr>
      <vt:lpstr>Common Interpersonal Disputes</vt:lpstr>
      <vt:lpstr>Relationship with Infant</vt:lpstr>
      <vt:lpstr>Session C Relationships</vt:lpstr>
      <vt:lpstr>Session C Relationships</vt:lpstr>
      <vt:lpstr>Session C Interpersonal Disputes</vt:lpstr>
      <vt:lpstr>Session C Assertiveness</vt:lpstr>
      <vt:lpstr>Session C Assertiveness</vt:lpstr>
      <vt:lpstr>Remember Your Rights</vt:lpstr>
      <vt:lpstr>PowerPoint Presentation</vt:lpstr>
      <vt:lpstr>Session C An Assertive Request</vt:lpstr>
      <vt:lpstr>Session C Role play</vt:lpstr>
      <vt:lpstr>Tips for Asking Others for Help</vt:lpstr>
      <vt:lpstr>Golden Rules</vt:lpstr>
      <vt:lpstr>Golden Rules</vt:lpstr>
      <vt:lpstr>Session C Communication </vt:lpstr>
      <vt:lpstr>Communicating with Loved Ones</vt:lpstr>
      <vt:lpstr>Communicating with loved ones</vt:lpstr>
      <vt:lpstr>Session C Role Play</vt:lpstr>
      <vt:lpstr>Homework on Making an Assertive Request</vt:lpstr>
      <vt:lpstr>Session C</vt:lpstr>
      <vt:lpstr>Session C</vt:lpstr>
      <vt:lpstr>Potential Difficulties Does not do Homework</vt:lpstr>
      <vt:lpstr>Potential Difficulties</vt:lpstr>
      <vt:lpstr>Potential Difficulties</vt:lpstr>
      <vt:lpstr>Potential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Miranda N</dc:creator>
  <cp:lastModifiedBy>Carey, Miranda N</cp:lastModifiedBy>
  <cp:revision>4</cp:revision>
  <dcterms:created xsi:type="dcterms:W3CDTF">2021-07-26T17:57:56Z</dcterms:created>
  <dcterms:modified xsi:type="dcterms:W3CDTF">2021-07-26T19:10:09Z</dcterms:modified>
</cp:coreProperties>
</file>