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sldIdLst>
    <p:sldId id="537" r:id="rId3"/>
    <p:sldId id="439" r:id="rId4"/>
    <p:sldId id="554" r:id="rId5"/>
    <p:sldId id="656" r:id="rId6"/>
    <p:sldId id="555" r:id="rId7"/>
    <p:sldId id="479" r:id="rId8"/>
    <p:sldId id="556" r:id="rId9"/>
    <p:sldId id="628" r:id="rId10"/>
    <p:sldId id="629" r:id="rId11"/>
    <p:sldId id="557" r:id="rId12"/>
    <p:sldId id="630" r:id="rId13"/>
    <p:sldId id="558" r:id="rId14"/>
    <p:sldId id="538" r:id="rId15"/>
    <p:sldId id="539" r:id="rId16"/>
    <p:sldId id="540" r:id="rId17"/>
    <p:sldId id="559" r:id="rId18"/>
    <p:sldId id="454" r:id="rId19"/>
    <p:sldId id="587" r:id="rId20"/>
    <p:sldId id="455" r:id="rId21"/>
    <p:sldId id="58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512FA-99EE-4671-8CBB-C2BC4B5C0B7B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97FCD-31E2-4BE5-95DB-62E46AA53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02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>
            <a:extLst>
              <a:ext uri="{FF2B5EF4-FFF2-40B4-BE49-F238E27FC236}">
                <a16:creationId xmlns:a16="http://schemas.microsoft.com/office/drawing/2014/main" id="{1D41ADE5-2779-4573-B5BB-0BADD14D52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>
            <a:extLst>
              <a:ext uri="{FF2B5EF4-FFF2-40B4-BE49-F238E27FC236}">
                <a16:creationId xmlns:a16="http://schemas.microsoft.com/office/drawing/2014/main" id="{6B4B4565-F3AD-4479-A450-FBD11C500A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66564" name="Slide Number Placeholder 3">
            <a:extLst>
              <a:ext uri="{FF2B5EF4-FFF2-40B4-BE49-F238E27FC236}">
                <a16:creationId xmlns:a16="http://schemas.microsoft.com/office/drawing/2014/main" id="{0B7BE31B-217A-4DB0-A54B-82F7B1DBC6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739D48-4C7A-4F19-AF53-9B1D2F873E7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>
            <a:extLst>
              <a:ext uri="{FF2B5EF4-FFF2-40B4-BE49-F238E27FC236}">
                <a16:creationId xmlns:a16="http://schemas.microsoft.com/office/drawing/2014/main" id="{1A03960A-6B0F-4969-952E-F8CDECE157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>
            <a:extLst>
              <a:ext uri="{FF2B5EF4-FFF2-40B4-BE49-F238E27FC236}">
                <a16:creationId xmlns:a16="http://schemas.microsoft.com/office/drawing/2014/main" id="{84DDAE43-81D8-49DC-B501-A3FA225C19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MX" altLang="es-MX"/>
          </a:p>
        </p:txBody>
      </p:sp>
      <p:sp>
        <p:nvSpPr>
          <p:cNvPr id="68612" name="Slide Number Placeholder 3">
            <a:extLst>
              <a:ext uri="{FF2B5EF4-FFF2-40B4-BE49-F238E27FC236}">
                <a16:creationId xmlns:a16="http://schemas.microsoft.com/office/drawing/2014/main" id="{AC5CFFB4-BB32-4D88-8C3A-BDC1A568C5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984198-C064-46B2-B90B-83FB9225A3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7FB80-65E6-40D9-AF98-05CB216A5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2240F2-2192-449D-90E6-C4BDD00E52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DF0E2-651A-49C1-8978-A490DC904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C8E6-1954-4E79-9D22-81688D97A29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056C8-EF8A-4A56-AD38-5671C609F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2CD57-E838-4B38-9E18-B7998DE0E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5E7-C115-4B41-9D43-CA4A9BD72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57233-005B-458D-A48C-4C9A9EC1B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96CF1A-6C90-43ED-99AE-ECCC4A113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B636B-B2F8-4A29-9A8A-92EC0D42B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C8E6-1954-4E79-9D22-81688D97A29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380DC-3D81-44B4-BA0E-A6EFD766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D9FB1-EADF-4F67-A85C-D5BC0F1E8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5E7-C115-4B41-9D43-CA4A9BD72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3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29ACFC-AF81-43AE-A896-D44724640A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D49140-81C3-4F5A-8CC0-FF4F987A1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47D03-E33A-4131-A38E-B8719ECFF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C8E6-1954-4E79-9D22-81688D97A29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C2726-A347-4E56-A796-5995A96B7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E74EA-6DA8-42EC-966D-142F7A7CF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5E7-C115-4B41-9D43-CA4A9BD72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03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CAA24-F438-419F-BEC3-3759527CE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B7983-00D4-4A40-A33D-A88389B97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02E0A-F2E2-4EC4-A1CB-BDE93615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4BEE6-ECFA-47C2-93DD-26EC7E1FA9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08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D5066-0238-496B-9EF1-904B7B886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5D47D-CE60-40B9-8734-F3397A050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79C2C-9D89-49A8-A9D5-3EE980500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928B4-54F5-4358-AE9A-B86C55DBED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0921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6E868-0E8E-494C-BC3C-033964581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7AFD2-E26C-40A6-B849-8E7CD402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B6E02-3545-476E-8343-73FE9C68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76728-367F-417C-9911-A86541B7F1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522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A7FD1E-C103-4AF2-B554-591E448A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5167EB6-38E2-4B2C-9C90-BAA7DF7AB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35E7DB-8425-40A4-9829-AEB4FE91C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4633B-C2FC-4365-ACBA-21B0EE1BC5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180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E3474F9-40EF-4018-80A2-334BA0A29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E5127E6-A98C-4D95-969D-C89388546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052EBD3-9BF9-4449-A403-8738E92EB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231E9-F5AB-4C31-827B-1674633B08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3131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8883362-8AA3-46C7-9B42-3D28A37D7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A75A282-A4B4-4D33-A8C6-D73250563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C53DBA4-82D7-47BF-9AF0-9BFD0A11A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FE8AF-B396-4609-85D5-818F2EA3C1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354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09B68E9-864A-4156-A40D-11508E5C8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258883F-8ED2-4516-B78A-CF3E76736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9D46F21-4120-4DED-BBF5-B0ECD58C4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481AA-AD24-4D46-8331-21EFE11919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8031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A61EC2B-AEDF-436D-A96C-3E3060895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3313B7-CDC7-4B86-8779-2A9D7493E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255349-F964-4962-AA03-1C9F1AB3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9D17A-3EB6-40D3-A49A-702CE76F7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8005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AD031-3FB3-47C2-9942-9E018D9CE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7801F-26DF-42AC-837A-6663F1458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1E225-DE98-4FEC-B96E-DC6ECADE9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C8E6-1954-4E79-9D22-81688D97A29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DB584-1D15-4608-98CC-14EC41312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6F971-B878-4534-852F-68204A1C5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5E7-C115-4B41-9D43-CA4A9BD72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95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0074761-7CC8-4F34-B285-8916CB812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A71A227-20D8-4F29-8EC7-6C1928C7A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66ADA2B-6B86-477C-9AFC-63C0170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E37F9-F3C6-4647-9C19-EC23700136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1490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59CC1-5221-4AC8-8689-68CC64F91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6BDF5-403F-47B1-950D-DA1D2A2CF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F646A-333E-4262-AA15-F89A342D0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75895-37C9-4817-8A15-A80BACC71B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27319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164F6-D063-4869-8295-711ECF4D4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3AB7C-5263-4FFF-9F8F-CAA2909B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46CBA-DCCD-4366-A0C8-591BAB4F2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AAA32-3137-40DF-806E-B0046D3569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6642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0C73FD6-354D-46A5-BB32-57564DDA61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9CA39D6-ED18-4AF4-809A-5A5554ABC4F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E6E48-0C31-444C-B7DC-2D2E23EFE0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05CDA8BC-6D93-41C2-91FA-904899DEE00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55542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50343-A980-44E9-9BD3-0CEC81CF8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400B9-D4E9-4179-AD8B-62AA454F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0F6D9-CD9F-4311-AFE6-C73029643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C8E6-1954-4E79-9D22-81688D97A29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DA93D-D713-45E7-81D9-98A03F6E3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A3DDB-E51A-4400-BCA2-0B673FF20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5E7-C115-4B41-9D43-CA4A9BD72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7132B-720C-4BAA-90E8-016A84475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E9D59-13D1-442A-9F2D-3A765858A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08D939-B409-417F-B61F-A070F4F08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EF5630-CB49-4378-857A-11D38B284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C8E6-1954-4E79-9D22-81688D97A29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8304E-35DB-42EC-8D0D-27F6FBC9A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A6A28C-8062-4928-A239-FA263FF2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5E7-C115-4B41-9D43-CA4A9BD72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8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A1F48-623E-4159-A235-ECC7DEBF5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AFD693-5B4F-4101-BE2A-4CAAB6683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3D901A-42B1-4715-9582-46AA7D2C6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5A94C6-9F5C-4A8D-8117-D27DB1DDA1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A3E505-DC28-4DE1-92F1-B02549C657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2D095B-8A78-4400-8B2F-F7D4651E7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C8E6-1954-4E79-9D22-81688D97A29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2ED722-BBAF-493A-9EA6-E3CB1A908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EE64CA-2DAF-4AF4-9796-E2AD3D4E2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5E7-C115-4B41-9D43-CA4A9BD72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03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8C9E6-2556-4398-8D4B-D08BF3FBD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70C52-4E90-47BA-B81A-FF7CFE904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C8E6-1954-4E79-9D22-81688D97A29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00F03-C489-4B91-A8CD-5271F0120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B1DF9A-CB90-4615-BEEC-35A61B30D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5E7-C115-4B41-9D43-CA4A9BD72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628C37-04B2-4CD0-8D8D-0C6618DEC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C8E6-1954-4E79-9D22-81688D97A29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E51122-F227-4D6C-9E3F-785E7BF6A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1C90F-CCC7-4FDA-9661-E61C94B5E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5E7-C115-4B41-9D43-CA4A9BD72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3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15062-2DA7-496A-BF64-F8B65B757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3817F-A704-4B92-9E56-7C2876480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55C76-EB4D-4C3F-95F4-6E2D7EA30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B84F6-6207-460B-B5D7-E7CE96FFA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C8E6-1954-4E79-9D22-81688D97A29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BC960-318A-4BD3-9C69-7791B9BE5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E4903-C986-489F-A6A5-050E30716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5E7-C115-4B41-9D43-CA4A9BD72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3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95FF1-5053-46CA-AB07-44824EBDE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A401F4-B77B-4563-8EA4-CC376690DA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6BDA6D-92F2-49F1-B28C-3F418CF5C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41365-6FAB-4B4E-969D-01D0097FB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C8E6-1954-4E79-9D22-81688D97A29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A96196-018C-4A49-8744-D590E17D9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5C2917-5451-4533-AA7B-AAECCAF2A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B5E7-C115-4B41-9D43-CA4A9BD72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0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354A91-5B65-43EE-B378-29AC01E1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B9DC2-09E5-4E94-B56D-0C8D442F1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859A2-2362-4DE0-BE49-9C179FDBA5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BC8E6-1954-4E79-9D22-81688D97A29A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5607B-E47C-4FCD-AC14-16EC5B65D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F20DB-3294-47C5-9B49-580BFA6FB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EB5E7-C115-4B41-9D43-CA4A9BD72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0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E97C1DB-41C4-4195-8E15-DF207B5DAFF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B411D38-5F2D-4A37-A5B0-B488D49A34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79671-488C-45AC-8EFF-3E5F7937A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D08E9-27F9-4E09-9DBA-C3D96E0D4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FF6A8-B96B-47A3-8E3D-890EF3D32E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1D47211-B9C4-4203-9336-2BB36508BE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6301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7" descr="Rose Petals 1">
            <a:extLst>
              <a:ext uri="{FF2B5EF4-FFF2-40B4-BE49-F238E27FC236}">
                <a16:creationId xmlns:a16="http://schemas.microsoft.com/office/drawing/2014/main" id="{9318E43C-806E-456C-95A2-8DFE1395A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696200" y="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4275" name="Picture 7" descr="Rose Petals 1">
            <a:extLst>
              <a:ext uri="{FF2B5EF4-FFF2-40B4-BE49-F238E27FC236}">
                <a16:creationId xmlns:a16="http://schemas.microsoft.com/office/drawing/2014/main" id="{D2A41FE9-06FA-41B5-87C6-DE99F19466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0" y="3614738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B18964-C824-4DC2-9D3A-BF72539CF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050" y="1381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Session A: Education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C6371-DC7B-4295-AAA0-BDAA31B2E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417638"/>
            <a:ext cx="7772400" cy="5318125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Common Complaints From New Moms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Baby Blues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Postpartum Depression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Where to get Help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Resources 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4278" name="Slide Number Placeholder 4">
            <a:extLst>
              <a:ext uri="{FF2B5EF4-FFF2-40B4-BE49-F238E27FC236}">
                <a16:creationId xmlns:a16="http://schemas.microsoft.com/office/drawing/2014/main" id="{1C4E7B8E-05FF-4276-B24C-D494B6CA2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837B9E-9FB2-4D29-9550-FBB16422888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3" descr="Rose Petals 1">
            <a:extLst>
              <a:ext uri="{FF2B5EF4-FFF2-40B4-BE49-F238E27FC236}">
                <a16:creationId xmlns:a16="http://schemas.microsoft.com/office/drawing/2014/main" id="{6670B44B-C01C-48AD-ADDC-6C1632CCE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0" y="3552825"/>
            <a:ext cx="1468438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63491" name="Picture 4" descr="Rose Petals 1">
            <a:extLst>
              <a:ext uri="{FF2B5EF4-FFF2-40B4-BE49-F238E27FC236}">
                <a16:creationId xmlns:a16="http://schemas.microsoft.com/office/drawing/2014/main" id="{8C331B67-6A29-4E8D-B66B-EDA1E5DA3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675563" y="0"/>
            <a:ext cx="1468437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E92E44-A59B-4C8E-9074-7E04FDE0B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125" y="1712913"/>
            <a:ext cx="7848600" cy="4403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Ask women if they know the symptoms of postpartum depression or depression, % of women who get it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 women who have financial difficulties about one in four to five women will experience postpartum depression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Refer to handout on postpartum depression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Women who have had previous episode/s of depression are more likely to experience depression after childbirth. Those women who have had postpartum depression are more likely to experience it again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8715C2-0118-4FC7-A10D-6FD457631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282575"/>
            <a:ext cx="8096250" cy="11430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Session A </a:t>
            </a:r>
            <a:b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Psychoeducation on Postpartum Depression</a:t>
            </a:r>
            <a:endParaRPr lang="en-US" sz="3200" dirty="0"/>
          </a:p>
        </p:txBody>
      </p:sp>
      <p:sp>
        <p:nvSpPr>
          <p:cNvPr id="63494" name="Slide Number Placeholder 4">
            <a:extLst>
              <a:ext uri="{FF2B5EF4-FFF2-40B4-BE49-F238E27FC236}">
                <a16:creationId xmlns:a16="http://schemas.microsoft.com/office/drawing/2014/main" id="{DE0AA63F-7464-49F1-BC07-DE5EFD6E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3D0C78-7810-4618-8CE5-453211332A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FF804-DE82-49C6-9223-CC6F9D70A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Postpartum Depression</a:t>
            </a:r>
          </a:p>
        </p:txBody>
      </p:sp>
      <p:pic>
        <p:nvPicPr>
          <p:cNvPr id="64515" name="Content Placeholder 3">
            <a:extLst>
              <a:ext uri="{FF2B5EF4-FFF2-40B4-BE49-F238E27FC236}">
                <a16:creationId xmlns:a16="http://schemas.microsoft.com/office/drawing/2014/main" id="{A30A3DA0-CC2F-4B40-80D2-572C936506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02038"/>
            <a:ext cx="1087438" cy="325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6" name="Content Placeholder 3">
            <a:extLst>
              <a:ext uri="{FF2B5EF4-FFF2-40B4-BE49-F238E27FC236}">
                <a16:creationId xmlns:a16="http://schemas.microsoft.com/office/drawing/2014/main" id="{18177617-A8FA-490C-8D63-8DBDAA2518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563" y="-63500"/>
            <a:ext cx="1087437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835271E8-7D5C-489D-ABBB-560C7FDD6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7225" y="982663"/>
            <a:ext cx="5235575" cy="5799137"/>
          </a:xfrm>
          <a:prstGeom prst="rect">
            <a:avLst/>
          </a:prstGeom>
          <a:noFill/>
          <a:ln>
            <a:noFill/>
          </a:ln>
          <a:effectLst/>
        </p:spPr>
        <p:txBody>
          <a:bodyPr lIns="36576" tIns="36576" rIns="36576" bIns="36576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Sleep problems (example: you cannot return to sleep after feeding the baby)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Eating problems-eating too much or too little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Anxiety and worry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Avoiding people, avoiding contact with the baby, wanting to be on your own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No energy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Death wish, suicidal thoughts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Difficulty having positive feelings towards the baby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Difficulty making decisions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Mania-feeling speedy, being excitable and irritable, talking fast, and having less need for sleep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Panic attacks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Fears for the baby, fantasies about harming or killing the baby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If you ever feel that you might hurt yourself, your baby or anyone else, please talk to your healthcare provider or call 911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charset="0"/>
            </a:endParaRPr>
          </a:p>
        </p:txBody>
      </p:sp>
      <p:sp>
        <p:nvSpPr>
          <p:cNvPr id="64518" name="Slide Number Placeholder 3">
            <a:extLst>
              <a:ext uri="{FF2B5EF4-FFF2-40B4-BE49-F238E27FC236}">
                <a16:creationId xmlns:a16="http://schemas.microsoft.com/office/drawing/2014/main" id="{085CE9F5-6EEB-4B59-8CA7-F835CB870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08AF04-ACB2-4D34-972A-76B773BEF59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3" descr="Rose Petals 1">
            <a:extLst>
              <a:ext uri="{FF2B5EF4-FFF2-40B4-BE49-F238E27FC236}">
                <a16:creationId xmlns:a16="http://schemas.microsoft.com/office/drawing/2014/main" id="{A06A2CEC-AD54-4736-979C-B60245644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0" y="3552825"/>
            <a:ext cx="1468438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65539" name="Picture 4" descr="Rose Petals 1">
            <a:extLst>
              <a:ext uri="{FF2B5EF4-FFF2-40B4-BE49-F238E27FC236}">
                <a16:creationId xmlns:a16="http://schemas.microsoft.com/office/drawing/2014/main" id="{7AB04AA6-5C86-4EB7-AC1D-636EEB0D6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675563" y="0"/>
            <a:ext cx="1468437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4BC86B-4C18-4035-8029-00A106148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Session A </a:t>
            </a:r>
            <a:b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Importance of Seeking Support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F39D8-374D-4278-95C8-69A9080DA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963" y="1692275"/>
            <a:ext cx="7843837" cy="4403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Can feel better talking to support people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Support can help prevent postpartum depression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New moms deserve support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Treatment can help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Review where to get help handout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Review local resources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Normalize negative postpartum feelings. Refer to handout you are not alone, you are not to blame, and you can feel better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5542" name="Slide Number Placeholder 4">
            <a:extLst>
              <a:ext uri="{FF2B5EF4-FFF2-40B4-BE49-F238E27FC236}">
                <a16:creationId xmlns:a16="http://schemas.microsoft.com/office/drawing/2014/main" id="{4797115C-C956-4F3E-9BA4-C2860323C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A28B91-7AD3-491E-89A5-4D89E40253C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4">
            <a:extLst>
              <a:ext uri="{FF2B5EF4-FFF2-40B4-BE49-F238E27FC236}">
                <a16:creationId xmlns:a16="http://schemas.microsoft.com/office/drawing/2014/main" id="{86B7BB06-8D5F-4DF0-A7C1-35E3B1E31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240713" cy="617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A4920-EA87-42BC-89BC-4FEDA2EAF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863" y="642938"/>
            <a:ext cx="6781800" cy="5653087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You</a:t>
            </a:r>
            <a:r>
              <a:rPr lang="en-US" sz="4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are </a:t>
            </a:r>
            <a:r>
              <a:rPr lang="en-US" sz="4400" b="1" i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not</a:t>
            </a:r>
            <a:r>
              <a:rPr lang="en-US" sz="4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alone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en-US" sz="4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You</a:t>
            </a:r>
            <a:r>
              <a:rPr lang="en-US" sz="4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are </a:t>
            </a:r>
            <a:r>
              <a:rPr lang="en-US" sz="4400" b="1" i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not</a:t>
            </a:r>
            <a:r>
              <a:rPr lang="en-US" sz="4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to blame</a:t>
            </a:r>
            <a:endParaRPr lang="en-US" sz="4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en-US" sz="4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You</a:t>
            </a:r>
            <a:r>
              <a:rPr lang="en-US" sz="4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4400" b="1" i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CAN</a:t>
            </a:r>
            <a:r>
              <a:rPr lang="en-US" sz="4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feel better</a:t>
            </a:r>
            <a:endParaRPr lang="en-US" sz="4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7588" name="Slide Number Placeholder 3">
            <a:extLst>
              <a:ext uri="{FF2B5EF4-FFF2-40B4-BE49-F238E27FC236}">
                <a16:creationId xmlns:a16="http://schemas.microsoft.com/office/drawing/2014/main" id="{39D02515-88EC-4C9F-AD61-FC33A16B1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7C9E7E-75F9-4801-BAE5-DFA5C7A2D4D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7" descr="Rose Petals 1">
            <a:extLst>
              <a:ext uri="{FF2B5EF4-FFF2-40B4-BE49-F238E27FC236}">
                <a16:creationId xmlns:a16="http://schemas.microsoft.com/office/drawing/2014/main" id="{3339AC3D-9F93-4093-888F-157899AF2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677150" y="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69635" name="Picture 7" descr="Rose Petals 1">
            <a:extLst>
              <a:ext uri="{FF2B5EF4-FFF2-40B4-BE49-F238E27FC236}">
                <a16:creationId xmlns:a16="http://schemas.microsoft.com/office/drawing/2014/main" id="{4B908A04-1D0E-48AE-9F9C-C9F80FB57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6350" y="360045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428853-112A-496C-B555-EA92659B8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49225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Where to get Help?</a:t>
            </a:r>
            <a:b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YOU ARE NOT ALONE! HELP IS AVAILABLE!</a:t>
            </a:r>
            <a:endParaRPr lang="es-MX" sz="20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182DA0-8EC5-4B8A-98A0-D3F44B117416}"/>
              </a:ext>
            </a:extLst>
          </p:cNvPr>
          <p:cNvSpPr txBox="1"/>
          <p:nvPr/>
        </p:nvSpPr>
        <p:spPr>
          <a:xfrm>
            <a:off x="2381250" y="1458913"/>
            <a:ext cx="4410075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LEAN ON FAMILY AND FRIENDS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 few hours of weekly childcare can give you a much needed break.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Sharing feelings openly allows family &amp; friends to provide support.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 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5C65C4-5A0D-4582-AB93-7DC4B7A514EF}"/>
              </a:ext>
            </a:extLst>
          </p:cNvPr>
          <p:cNvSpPr txBox="1"/>
          <p:nvPr/>
        </p:nvSpPr>
        <p:spPr>
          <a:xfrm>
            <a:off x="2359025" y="2614613"/>
            <a:ext cx="4262438" cy="1047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TALK TO A HEALTH CARE PROFESSIONAL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Doctors will know what options are available to you for assistance and will be familiar with perinatal depression.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778E9E-4AE3-497C-9411-0FD8609A693F}"/>
              </a:ext>
            </a:extLst>
          </p:cNvPr>
          <p:cNvSpPr txBox="1"/>
          <p:nvPr/>
        </p:nvSpPr>
        <p:spPr>
          <a:xfrm>
            <a:off x="2370138" y="3343275"/>
            <a:ext cx="4646612" cy="1446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FIND A SUPPORT GROUP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There are women in your community suffering in similar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situations; sharing your feelings with a group of women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experiencing the same thing can be helpful.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Talk to your health care provider about how to join a group.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B7AF65-B69C-473F-AE34-958D1106269A}"/>
              </a:ext>
            </a:extLst>
          </p:cNvPr>
          <p:cNvSpPr txBox="1"/>
          <p:nvPr/>
        </p:nvSpPr>
        <p:spPr>
          <a:xfrm>
            <a:off x="2359025" y="4522788"/>
            <a:ext cx="4110038" cy="1230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TALK TO A MENTAL HEALTH CARE PROFESSIONAL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Mental health care professionals can give you a safe place to express your feelings and will be useful in assisting with management of your symptoms.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D60CF4-2B99-469A-B8B5-11A59CED9954}"/>
              </a:ext>
            </a:extLst>
          </p:cNvPr>
          <p:cNvSpPr txBox="1"/>
          <p:nvPr/>
        </p:nvSpPr>
        <p:spPr>
          <a:xfrm>
            <a:off x="2365375" y="5518150"/>
            <a:ext cx="4441825" cy="1446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FOCUS ON WELLNESS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Eat a healthy variety of colorful foods, healthy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snacks, and avoid alcohol use.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Exercise, invite friends to go on walks, try a new activity, take time to stretch muscles.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69642" name="Slide Number Placeholder 3">
            <a:extLst>
              <a:ext uri="{FF2B5EF4-FFF2-40B4-BE49-F238E27FC236}">
                <a16:creationId xmlns:a16="http://schemas.microsoft.com/office/drawing/2014/main" id="{7B8D6C56-F35E-4367-AFA1-440C05F8E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6FCCC8-EB2F-4E66-8327-B0C10AC19C5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7" descr="Rose Petals 1">
            <a:extLst>
              <a:ext uri="{FF2B5EF4-FFF2-40B4-BE49-F238E27FC236}">
                <a16:creationId xmlns:a16="http://schemas.microsoft.com/office/drawing/2014/main" id="{ECDF6881-87B5-406E-BF82-E5708A27B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6350" y="360045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70659" name="Picture 7" descr="Rose Petals 1">
            <a:extLst>
              <a:ext uri="{FF2B5EF4-FFF2-40B4-BE49-F238E27FC236}">
                <a16:creationId xmlns:a16="http://schemas.microsoft.com/office/drawing/2014/main" id="{C3C44A04-466C-4F5B-A93C-5458BC2E7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696200" y="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50A528-B0BE-4077-9841-B3048A062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513" y="31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My Resources</a:t>
            </a:r>
            <a:endParaRPr lang="es-MX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24AAE-FB90-477C-BBF2-1F929945583C}"/>
              </a:ext>
            </a:extLst>
          </p:cNvPr>
          <p:cNvSpPr txBox="1"/>
          <p:nvPr/>
        </p:nvSpPr>
        <p:spPr>
          <a:xfrm>
            <a:off x="6513513" y="4195763"/>
            <a:ext cx="2133600" cy="2338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Domestic Violence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______________________________________________________________________________________________________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A53A6A-2139-4A50-B8B5-156B5C47DDA3}"/>
              </a:ext>
            </a:extLst>
          </p:cNvPr>
          <p:cNvSpPr txBox="1"/>
          <p:nvPr/>
        </p:nvSpPr>
        <p:spPr>
          <a:xfrm>
            <a:off x="5097463" y="1435100"/>
            <a:ext cx="2133600" cy="2338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Mental Health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_______________________________________________________________________________________________________________________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F091CB-7D56-4D53-989F-FADC0643D215}"/>
              </a:ext>
            </a:extLst>
          </p:cNvPr>
          <p:cNvSpPr txBox="1"/>
          <p:nvPr/>
        </p:nvSpPr>
        <p:spPr>
          <a:xfrm>
            <a:off x="2322513" y="1435100"/>
            <a:ext cx="2209800" cy="2338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Parenting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_______________________________________________________________________________________________________________________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7C31F-F794-4621-9766-0300F7B98B12}"/>
              </a:ext>
            </a:extLst>
          </p:cNvPr>
          <p:cNvSpPr txBox="1"/>
          <p:nvPr/>
        </p:nvSpPr>
        <p:spPr>
          <a:xfrm>
            <a:off x="4038600" y="4195763"/>
            <a:ext cx="2286000" cy="2338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Legal Services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______________________________________________________________________________________________________________________________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8ABFB9-56D9-475E-8400-6EB684ACBFFE}"/>
              </a:ext>
            </a:extLst>
          </p:cNvPr>
          <p:cNvSpPr txBox="1"/>
          <p:nvPr/>
        </p:nvSpPr>
        <p:spPr>
          <a:xfrm>
            <a:off x="1487488" y="4195763"/>
            <a:ext cx="2286000" cy="2338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Suicide Prevention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______________________________________________________________________________________________________________________________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0666" name="Slide Number Placeholder 6">
            <a:extLst>
              <a:ext uri="{FF2B5EF4-FFF2-40B4-BE49-F238E27FC236}">
                <a16:creationId xmlns:a16="http://schemas.microsoft.com/office/drawing/2014/main" id="{042E50C7-32F5-47F1-A32F-FC474B0C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FA921E-5721-45DA-845D-988063EA3A0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3" descr="Rose Petals 1">
            <a:extLst>
              <a:ext uri="{FF2B5EF4-FFF2-40B4-BE49-F238E27FC236}">
                <a16:creationId xmlns:a16="http://schemas.microsoft.com/office/drawing/2014/main" id="{311BA735-0743-4A93-BDE0-13DDEC6E9C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0" y="3552825"/>
            <a:ext cx="1468438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71683" name="Picture 4" descr="Rose Petals 1">
            <a:extLst>
              <a:ext uri="{FF2B5EF4-FFF2-40B4-BE49-F238E27FC236}">
                <a16:creationId xmlns:a16="http://schemas.microsoft.com/office/drawing/2014/main" id="{07E78A46-2A72-490F-AFBE-84CA2CB91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675563" y="0"/>
            <a:ext cx="1468437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9710F9-337D-40B1-A115-10DDC41D1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Wrap–up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EBE11-B45E-4BD1-BDEA-EFFDDE9B5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92275"/>
            <a:ext cx="7620000" cy="4419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Having a baby is a major life event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New demands and new skills will be needed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Postpartum women deserve positive support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Reemphasize the importance of support (a buffer for PPD)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Date and time of next session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Preview of next session (Ways to decrease stress, how to  survive motherhood, and talk about support people in your life)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1686" name="Slide Number Placeholder 4">
            <a:extLst>
              <a:ext uri="{FF2B5EF4-FFF2-40B4-BE49-F238E27FC236}">
                <a16:creationId xmlns:a16="http://schemas.microsoft.com/office/drawing/2014/main" id="{1DB5760E-0045-4847-B329-889C28A5F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D2969F-AD63-4D9C-8288-53A17C2916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7" descr="Rose Petals 1">
            <a:extLst>
              <a:ext uri="{FF2B5EF4-FFF2-40B4-BE49-F238E27FC236}">
                <a16:creationId xmlns:a16="http://schemas.microsoft.com/office/drawing/2014/main" id="{B5ECD3E0-BA90-46F4-BAB5-7ECF6D383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6350" y="360045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72707" name="Picture 7" descr="Rose Petals 1">
            <a:extLst>
              <a:ext uri="{FF2B5EF4-FFF2-40B4-BE49-F238E27FC236}">
                <a16:creationId xmlns:a16="http://schemas.microsoft.com/office/drawing/2014/main" id="{AF9ADF77-EC72-43E4-A67D-FA5F19F49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689850" y="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2708" name="Slide Number Placeholder 2">
            <a:extLst>
              <a:ext uri="{FF2B5EF4-FFF2-40B4-BE49-F238E27FC236}">
                <a16:creationId xmlns:a16="http://schemas.microsoft.com/office/drawing/2014/main" id="{6634A6FF-4DE5-4519-A54B-9F28B1C88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D58264-7FA5-45A2-BED3-F5849E395FA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2709" name="Picture 7" descr="Rose Petals 1">
            <a:extLst>
              <a:ext uri="{FF2B5EF4-FFF2-40B4-BE49-F238E27FC236}">
                <a16:creationId xmlns:a16="http://schemas.microsoft.com/office/drawing/2014/main" id="{CF04ED04-D06A-4D46-B745-768828EEC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-28575" y="358140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CA394F-D98F-413C-B203-6E9B8D13F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Potential Difficulties</a:t>
            </a:r>
            <a:br>
              <a:rPr lang="en-US" alt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alt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Session A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3EBD4-71A8-44A9-8706-2536F02E5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303338"/>
            <a:ext cx="7718425" cy="553561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Woman strays off the topic/talks too much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Acknowledge feeling/thought/concern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Redirect (politely and carefully-validate her)</a:t>
            </a:r>
          </a:p>
          <a:p>
            <a:pPr lvl="2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 know these concerns are really important to you, but I am going to have to move on because we have still so much material to talk about and I want to make sure I share with you some important information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Use close-ended questions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Offer to speak to her after the session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7" descr="Rose Petals 1">
            <a:extLst>
              <a:ext uri="{FF2B5EF4-FFF2-40B4-BE49-F238E27FC236}">
                <a16:creationId xmlns:a16="http://schemas.microsoft.com/office/drawing/2014/main" id="{FFFC3029-749E-42AE-9241-EDAD178FD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6350" y="360045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73731" name="Picture 7" descr="Rose Petals 1">
            <a:extLst>
              <a:ext uri="{FF2B5EF4-FFF2-40B4-BE49-F238E27FC236}">
                <a16:creationId xmlns:a16="http://schemas.microsoft.com/office/drawing/2014/main" id="{8ABD86D8-145B-4770-B528-8CB06228C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689850" y="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3732" name="Slide Number Placeholder 2">
            <a:extLst>
              <a:ext uri="{FF2B5EF4-FFF2-40B4-BE49-F238E27FC236}">
                <a16:creationId xmlns:a16="http://schemas.microsoft.com/office/drawing/2014/main" id="{34327B92-6E87-4D99-876A-CA74134D1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D35AF14-5E0F-44D5-A920-A1D6273A803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3733" name="Picture 7" descr="Rose Petals 1">
            <a:extLst>
              <a:ext uri="{FF2B5EF4-FFF2-40B4-BE49-F238E27FC236}">
                <a16:creationId xmlns:a16="http://schemas.microsoft.com/office/drawing/2014/main" id="{B44AA8CB-C5BC-4173-851C-4E6C7B84EC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-28575" y="358140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65C785-8EE2-4041-BB3C-172C428D0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Potential Difficulties</a:t>
            </a:r>
            <a:br>
              <a:rPr lang="en-US" alt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alt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Session A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0F84EC-C882-4326-99BA-AB4A70194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413" y="1692275"/>
            <a:ext cx="7399337" cy="49371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Women engage in side conversations with one another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Emphasize importance of social support. Pleased to see them connect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Ask if possible to continue after group, exchange contact information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Remind class and lots to share with them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7" descr="Rose Petals 1">
            <a:extLst>
              <a:ext uri="{FF2B5EF4-FFF2-40B4-BE49-F238E27FC236}">
                <a16:creationId xmlns:a16="http://schemas.microsoft.com/office/drawing/2014/main" id="{911C6B55-2A6E-4769-AEA9-074AE7BE5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0" y="360045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74755" name="Picture 7" descr="Rose Petals 1">
            <a:extLst>
              <a:ext uri="{FF2B5EF4-FFF2-40B4-BE49-F238E27FC236}">
                <a16:creationId xmlns:a16="http://schemas.microsoft.com/office/drawing/2014/main" id="{0C8E7747-1F54-474F-A869-E37ACA8009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693025" y="-3175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4756" name="Slide Number Placeholder 2">
            <a:extLst>
              <a:ext uri="{FF2B5EF4-FFF2-40B4-BE49-F238E27FC236}">
                <a16:creationId xmlns:a16="http://schemas.microsoft.com/office/drawing/2014/main" id="{5A8F7C83-7E42-48B7-A26D-D152D04AE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53A67E-7CAE-401F-852B-99D29F5F9B4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19AC4D-C90F-4997-AE3F-402B9F088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49263"/>
            <a:ext cx="5638800" cy="1189037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Potential Difficulties</a:t>
            </a:r>
            <a:b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Session 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A508D-7FBC-4BFC-B064-2E157720B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750" y="2089150"/>
            <a:ext cx="7200900" cy="4267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Woman reticent to participate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Reassurance, normalization, encouragement (reinforce any response), gentle probes on nonthreatening material, open-ended questions (e.g. What did you think </a:t>
            </a:r>
            <a:r>
              <a:rPr lang="en-US" alt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of that?) </a:t>
            </a:r>
            <a:endParaRPr lang="en-US" alt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7" descr="Rose Petals 1">
            <a:extLst>
              <a:ext uri="{FF2B5EF4-FFF2-40B4-BE49-F238E27FC236}">
                <a16:creationId xmlns:a16="http://schemas.microsoft.com/office/drawing/2014/main" id="{0831CDD4-9BCC-4B89-8961-B0B33BE9A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6350" y="360045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5299" name="Picture 7" descr="Rose Petals 1">
            <a:extLst>
              <a:ext uri="{FF2B5EF4-FFF2-40B4-BE49-F238E27FC236}">
                <a16:creationId xmlns:a16="http://schemas.microsoft.com/office/drawing/2014/main" id="{8E0B2146-0686-43E3-80F2-042395546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689850" y="11113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5300" name="Slide Number Placeholder 2">
            <a:extLst>
              <a:ext uri="{FF2B5EF4-FFF2-40B4-BE49-F238E27FC236}">
                <a16:creationId xmlns:a16="http://schemas.microsoft.com/office/drawing/2014/main" id="{4B481FD6-8FD1-4820-A98C-6FF860664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936C25-BC08-4A80-BB30-9A8EB2D4CE4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7A4C5C-79EB-4199-A067-655646081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377825"/>
            <a:ext cx="4343400" cy="1173163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Session 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5509E-31F5-4608-B163-B5962DE37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50988"/>
            <a:ext cx="7315200" cy="45450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Goals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Establish a working relationship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Setting realistic expectations about the postpartum period + motherhood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Introduce the concept of role transition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Introduce the concept of utilizing social support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Provide woman with an overview of the course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7" descr="Rose Petals 1">
            <a:extLst>
              <a:ext uri="{FF2B5EF4-FFF2-40B4-BE49-F238E27FC236}">
                <a16:creationId xmlns:a16="http://schemas.microsoft.com/office/drawing/2014/main" id="{A6368665-8AAD-4B81-8E14-D3F9ACBC3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0" y="360045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75779" name="Picture 7" descr="Rose Petals 1">
            <a:extLst>
              <a:ext uri="{FF2B5EF4-FFF2-40B4-BE49-F238E27FC236}">
                <a16:creationId xmlns:a16="http://schemas.microsoft.com/office/drawing/2014/main" id="{4AB11B40-EFF0-4461-87BA-228C82034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693025" y="-3175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5780" name="Slide Number Placeholder 2">
            <a:extLst>
              <a:ext uri="{FF2B5EF4-FFF2-40B4-BE49-F238E27FC236}">
                <a16:creationId xmlns:a16="http://schemas.microsoft.com/office/drawing/2014/main" id="{628FF788-0791-4863-B5E8-2D36E22D6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5455E1-48A2-4EF9-87CF-AC2A52F9836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BC0920-B8C8-4DBD-9D55-CC713DAC2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49263"/>
            <a:ext cx="5638800" cy="1189037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Potential Difficulties</a:t>
            </a:r>
            <a:b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Session 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02233-BD9A-4E95-8331-C7A0F538C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28800"/>
            <a:ext cx="7200900" cy="4267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Women become restless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Take a stretch break; 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Take a snack break; 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Take a deep breath-in and -out break;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Take a “massage hands with cream” break;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Acknowledge that group is long and let them know more or less how much of session is left. </a:t>
            </a:r>
            <a:endParaRPr lang="en-US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5" descr="Rose Petals 1">
            <a:extLst>
              <a:ext uri="{FF2B5EF4-FFF2-40B4-BE49-F238E27FC236}">
                <a16:creationId xmlns:a16="http://schemas.microsoft.com/office/drawing/2014/main" id="{6B54B240-4E36-4088-ADCB-1A4A0466F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675563" y="9525"/>
            <a:ext cx="1468437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6323" name="Picture 4" descr="Rose Petals 1">
            <a:extLst>
              <a:ext uri="{FF2B5EF4-FFF2-40B4-BE49-F238E27FC236}">
                <a16:creationId xmlns:a16="http://schemas.microsoft.com/office/drawing/2014/main" id="{E558A370-8B66-46D7-A5F6-28ADA93B6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0" y="3552825"/>
            <a:ext cx="1468438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EC6611-D3E4-400C-99F7-A218C0CD8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82750"/>
            <a:ext cx="7354888" cy="47879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Ground rules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Confidentiality (limits of confidentiality), being supportive to one another, encouraging participation, time management, management of cell phones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Description of group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Classes (not treatment), skill based, focused on postpartum stress management,  session times, cancellations, children at groups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Introductions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Interventionist, group members (name, number weeks pregnant, delivered before,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9947E73-7555-4652-B3B1-82702B4E5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Session A</a:t>
            </a:r>
            <a:b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Setting Expectations</a:t>
            </a:r>
            <a:endParaRPr lang="en-US" sz="4000" dirty="0"/>
          </a:p>
        </p:txBody>
      </p:sp>
      <p:sp>
        <p:nvSpPr>
          <p:cNvPr id="56326" name="Slide Number Placeholder 4">
            <a:extLst>
              <a:ext uri="{FF2B5EF4-FFF2-40B4-BE49-F238E27FC236}">
                <a16:creationId xmlns:a16="http://schemas.microsoft.com/office/drawing/2014/main" id="{224EDB7B-0CA9-450B-B819-5F85EBF59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CDA315-60D2-493B-8B34-0755C006B33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7" descr="Rose Petals 1">
            <a:extLst>
              <a:ext uri="{FF2B5EF4-FFF2-40B4-BE49-F238E27FC236}">
                <a16:creationId xmlns:a16="http://schemas.microsoft.com/office/drawing/2014/main" id="{626507A7-EE80-45E9-81AC-0900A59EFA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696200" y="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7347" name="Picture 7" descr="Rose Petals 1">
            <a:extLst>
              <a:ext uri="{FF2B5EF4-FFF2-40B4-BE49-F238E27FC236}">
                <a16:creationId xmlns:a16="http://schemas.microsoft.com/office/drawing/2014/main" id="{78646141-1A59-4A52-859E-8E9B4D712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6350" y="360045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EE998D-9E0D-4C19-B5A1-98452143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381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Setting Expectations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720CF-2F13-4BD1-A4AC-DD6439B01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5388" y="1295400"/>
            <a:ext cx="7200900" cy="543401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you provide care to patient,  it will be important to provide a  context for why you are now talking about ways to cope once the patient has had her baby.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Here at (name of clinic) we are committed to helping mothers get a good start for their babies.  Happy moms , happy babies.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“When we meet I will (also) be talking with you about the changes and stresses that can occur once you have had your baby and ways you can manage these changes. “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 dirty="0"/>
              <a:t> 	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“Becoming a mother brings about many changes and in our ROSE classes we will provide you with tools (a toolkit) to successfully survive  motherhood.”</a:t>
            </a:r>
          </a:p>
        </p:txBody>
      </p:sp>
      <p:sp>
        <p:nvSpPr>
          <p:cNvPr id="57350" name="Slide Number Placeholder 4">
            <a:extLst>
              <a:ext uri="{FF2B5EF4-FFF2-40B4-BE49-F238E27FC236}">
                <a16:creationId xmlns:a16="http://schemas.microsoft.com/office/drawing/2014/main" id="{9DDDAA0E-EDB7-4B33-9C0A-DD689C82E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9D24587-9E1C-4EE6-90C9-6F2AD363F47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5" descr="Rose Petals 1">
            <a:extLst>
              <a:ext uri="{FF2B5EF4-FFF2-40B4-BE49-F238E27FC236}">
                <a16:creationId xmlns:a16="http://schemas.microsoft.com/office/drawing/2014/main" id="{89B875C5-DB95-4C33-BE78-F2790B469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0" y="3552825"/>
            <a:ext cx="1468438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8371" name="Picture 6" descr="Rose Petals 1">
            <a:extLst>
              <a:ext uri="{FF2B5EF4-FFF2-40B4-BE49-F238E27FC236}">
                <a16:creationId xmlns:a16="http://schemas.microsoft.com/office/drawing/2014/main" id="{A2500772-1699-4BDD-8D9F-E1C5AAC01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675563" y="0"/>
            <a:ext cx="1468437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0CBD989-D117-4F97-8E0C-35F39F08B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92275"/>
            <a:ext cx="7696200" cy="47085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Current expectations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Society’s expectations from media (e.g., Facebook) etc., stories heard from woman’s own mom, sisters, friends, own story/expectations, different experiences among women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Reality of having a baby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Hardest job, little training, sleep deprivation etc.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5C1E206-944A-4F9F-BEB8-468EA94D5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Session A </a:t>
            </a:r>
            <a:b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Views on Motherhood</a:t>
            </a:r>
            <a:endParaRPr lang="en-US" sz="4000" dirty="0"/>
          </a:p>
        </p:txBody>
      </p:sp>
      <p:sp>
        <p:nvSpPr>
          <p:cNvPr id="58374" name="Slide Number Placeholder 4">
            <a:extLst>
              <a:ext uri="{FF2B5EF4-FFF2-40B4-BE49-F238E27FC236}">
                <a16:creationId xmlns:a16="http://schemas.microsoft.com/office/drawing/2014/main" id="{FE3E82DE-B52C-48F0-82C2-E4723C581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1DD64D-A0D3-46A7-9218-344897AF991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7" descr="Rose Petals 1">
            <a:extLst>
              <a:ext uri="{FF2B5EF4-FFF2-40B4-BE49-F238E27FC236}">
                <a16:creationId xmlns:a16="http://schemas.microsoft.com/office/drawing/2014/main" id="{F9FAF380-FCF9-4FA9-A1F5-B94E1D4DC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6350" y="360045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9395" name="Picture 7" descr="Rose Petals 1">
            <a:extLst>
              <a:ext uri="{FF2B5EF4-FFF2-40B4-BE49-F238E27FC236}">
                <a16:creationId xmlns:a16="http://schemas.microsoft.com/office/drawing/2014/main" id="{BC5BD432-430C-44A4-BD9A-0663EEA57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689850" y="0"/>
            <a:ext cx="1447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D1FBBEFA-C881-44C7-ABC7-21623A9E0D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0600" y="1676400"/>
            <a:ext cx="7239000" cy="4495800"/>
          </a:xfrm>
        </p:spPr>
        <p:txBody>
          <a:bodyPr rtlCol="0">
            <a:normAutofit/>
          </a:bodyPr>
          <a:lstStyle/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Psychoeducation</a:t>
            </a:r>
          </a:p>
          <a:p>
            <a:pPr lvl="2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Create realistic expectations around the postpartum period</a:t>
            </a:r>
          </a:p>
          <a:p>
            <a:pPr lvl="2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Adapt information based on woman’s experiences (emphasize individual differences)</a:t>
            </a:r>
          </a:p>
          <a:p>
            <a:pPr lvl="2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Normalize experiences </a:t>
            </a:r>
          </a:p>
          <a:p>
            <a:pPr lvl="2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Review resources and how to access them  (informal sources of support)</a:t>
            </a:r>
          </a:p>
          <a:p>
            <a:pPr marL="685800" lvl="2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1600" dirty="0"/>
          </a:p>
          <a:p>
            <a:pPr marL="685800" lvl="2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1600" dirty="0"/>
          </a:p>
        </p:txBody>
      </p:sp>
      <p:sp>
        <p:nvSpPr>
          <p:cNvPr id="59397" name="Slide Number Placeholder 2">
            <a:extLst>
              <a:ext uri="{FF2B5EF4-FFF2-40B4-BE49-F238E27FC236}">
                <a16:creationId xmlns:a16="http://schemas.microsoft.com/office/drawing/2014/main" id="{57D6B23F-22BD-45B7-B67B-AF269EBA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B98512-7263-4F41-B1B6-2B440F3FFA2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7C0267-9ABF-4F1C-8A7A-FF41E999F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7900" y="334963"/>
            <a:ext cx="4800600" cy="1112837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Session 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3" descr="Rose Petals 1">
            <a:extLst>
              <a:ext uri="{FF2B5EF4-FFF2-40B4-BE49-F238E27FC236}">
                <a16:creationId xmlns:a16="http://schemas.microsoft.com/office/drawing/2014/main" id="{51D73602-FEA9-4F10-AE14-798D152208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8089" r="9052" b="12373"/>
          <a:stretch>
            <a:fillRect/>
          </a:stretch>
        </p:blipFill>
        <p:spPr bwMode="auto">
          <a:xfrm>
            <a:off x="0" y="3552825"/>
            <a:ext cx="1468438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60419" name="Picture 4" descr="Rose Petals 1">
            <a:extLst>
              <a:ext uri="{FF2B5EF4-FFF2-40B4-BE49-F238E27FC236}">
                <a16:creationId xmlns:a16="http://schemas.microsoft.com/office/drawing/2014/main" id="{4493F231-884E-4001-BBA4-567F2F3CE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2" t="12373" r="8051" b="8089"/>
          <a:stretch>
            <a:fillRect/>
          </a:stretch>
        </p:blipFill>
        <p:spPr bwMode="auto">
          <a:xfrm>
            <a:off x="7675563" y="0"/>
            <a:ext cx="1468437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33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844C7355-59AC-44EB-82CC-A5001FC0F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Session A </a:t>
            </a:r>
            <a:b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Psychoeducation on Baby Blues</a:t>
            </a:r>
            <a:endParaRPr lang="es-MX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839531-859F-4D86-97EF-2F05984D5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74838"/>
            <a:ext cx="7543800" cy="47085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Range of responses among women after delivery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Most mothers get baby blues –up to 80%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Description of baby blues (mood swings, crying for no reason)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Refer to handouts on Common Complaints and on Baby Blues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60422" name="Slide Number Placeholder 3">
            <a:extLst>
              <a:ext uri="{FF2B5EF4-FFF2-40B4-BE49-F238E27FC236}">
                <a16:creationId xmlns:a16="http://schemas.microsoft.com/office/drawing/2014/main" id="{A1348BC1-1688-4DB9-8CAC-F362601D1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CF61D9F-7F65-467D-892D-00E05A6B3FB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8B163-EB84-473B-B369-744F2B4A1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Common Complaints From New Moms</a:t>
            </a:r>
          </a:p>
        </p:txBody>
      </p:sp>
      <p:pic>
        <p:nvPicPr>
          <p:cNvPr id="61443" name="Content Placeholder 3">
            <a:extLst>
              <a:ext uri="{FF2B5EF4-FFF2-40B4-BE49-F238E27FC236}">
                <a16:creationId xmlns:a16="http://schemas.microsoft.com/office/drawing/2014/main" id="{287C0440-E752-4BB3-B46A-4A311EFACD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84563"/>
            <a:ext cx="1087438" cy="337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4" name="Content Placeholder 3">
            <a:extLst>
              <a:ext uri="{FF2B5EF4-FFF2-40B4-BE49-F238E27FC236}">
                <a16:creationId xmlns:a16="http://schemas.microsoft.com/office/drawing/2014/main" id="{03D6BA82-42D6-40F4-8895-29E24B4D56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563" y="-63500"/>
            <a:ext cx="1087437" cy="342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2">
            <a:extLst>
              <a:ext uri="{FF2B5EF4-FFF2-40B4-BE49-F238E27FC236}">
                <a16:creationId xmlns:a16="http://schemas.microsoft.com/office/drawing/2014/main" id="{8A8638A9-8607-41A7-860D-BF2C9194C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238" y="1647825"/>
            <a:ext cx="4073525" cy="1354138"/>
          </a:xfrm>
          <a:prstGeom prst="rect">
            <a:avLst/>
          </a:prstGeom>
          <a:noFill/>
          <a:ln w="25400" algn="ctr">
            <a:solidFill>
              <a:srgbClr val="009999"/>
            </a:solidFill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The new demands, challenges and pressures of </a:t>
            </a:r>
            <a:b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</a:b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motherhood can leave you feeling overwhelmed. </a:t>
            </a:r>
            <a:b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</a:b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Here are some common complaints of new moms: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1B3E54BC-A158-4808-9234-845AA6EDC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6550" y="3140075"/>
            <a:ext cx="1928813" cy="3078163"/>
          </a:xfrm>
          <a:prstGeom prst="rect">
            <a:avLst/>
          </a:prstGeom>
          <a:noFill/>
          <a:ln>
            <a:noFill/>
          </a:ln>
          <a:effectLst/>
        </p:spPr>
        <p:txBody>
          <a:bodyPr lIns="36576" tIns="36576" rIns="36576" bIns="36576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I am irritable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I can’t sleep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I feel so nervous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I feel so guilty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I feel so tired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charset="0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252A9548-5B14-4C4C-805F-E0345D32F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3016250"/>
            <a:ext cx="1749425" cy="3765550"/>
          </a:xfrm>
          <a:prstGeom prst="rect">
            <a:avLst/>
          </a:prstGeom>
          <a:noFill/>
          <a:ln>
            <a:noFill/>
          </a:ln>
          <a:effectLst/>
        </p:spPr>
        <p:txBody>
          <a:bodyPr lIns="36576" tIns="36576" rIns="36576" bIns="36576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I can’ t feel anything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I have no interest in </a:t>
            </a:r>
            <a:b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</a:b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normal activities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I can’t get going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I can’t stop eating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charset="0"/>
            </a:endParaRPr>
          </a:p>
        </p:txBody>
      </p:sp>
      <p:pic>
        <p:nvPicPr>
          <p:cNvPr id="61448" name="Picture 5">
            <a:extLst>
              <a:ext uri="{FF2B5EF4-FFF2-40B4-BE49-F238E27FC236}">
                <a16:creationId xmlns:a16="http://schemas.microsoft.com/office/drawing/2014/main" id="{B6F0F818-7D77-4AD7-8655-08E3B7079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4343400"/>
            <a:ext cx="27940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9" name="Slide Number Placeholder 3">
            <a:extLst>
              <a:ext uri="{FF2B5EF4-FFF2-40B4-BE49-F238E27FC236}">
                <a16:creationId xmlns:a16="http://schemas.microsoft.com/office/drawing/2014/main" id="{3C19AB88-1893-4EDE-87D2-76742D759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10B2681-F85C-4ED2-9867-DEBF6D289C4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DAC16-D1B5-4B1D-9CAB-9BA9E6528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Baby Blues</a:t>
            </a:r>
          </a:p>
        </p:txBody>
      </p:sp>
      <p:pic>
        <p:nvPicPr>
          <p:cNvPr id="62467" name="Content Placeholder 3">
            <a:extLst>
              <a:ext uri="{FF2B5EF4-FFF2-40B4-BE49-F238E27FC236}">
                <a16:creationId xmlns:a16="http://schemas.microsoft.com/office/drawing/2014/main" id="{1A9C2BF2-0CDC-4934-B974-2E214416DC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02038"/>
            <a:ext cx="1087438" cy="325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8" name="Content Placeholder 3">
            <a:extLst>
              <a:ext uri="{FF2B5EF4-FFF2-40B4-BE49-F238E27FC236}">
                <a16:creationId xmlns:a16="http://schemas.microsoft.com/office/drawing/2014/main" id="{2224A92A-8400-4756-AFD8-983DB0B5CB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563" y="-63500"/>
            <a:ext cx="1087437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8BBEDE9D-BFB5-48C6-BDFA-10338DD12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690688"/>
            <a:ext cx="4341813" cy="1250950"/>
          </a:xfrm>
          <a:prstGeom prst="rect">
            <a:avLst/>
          </a:prstGeom>
          <a:noFill/>
          <a:ln>
            <a:noFill/>
          </a:ln>
          <a:effectLst/>
        </p:spPr>
        <p:txBody>
          <a:bodyPr lIns="36576" tIns="36576" rIns="36576" bIns="36576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30-80% of women experience Baby Blues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It usually occurs 2-5 days after delivery and usually goes away after about two weeks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43027442-2C01-479E-AB5A-5B976BBEE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190875"/>
            <a:ext cx="2047875" cy="3530600"/>
          </a:xfrm>
          <a:prstGeom prst="rect">
            <a:avLst/>
          </a:prstGeom>
          <a:noFill/>
          <a:ln>
            <a:noFill/>
          </a:ln>
          <a:effectLst/>
        </p:spPr>
        <p:txBody>
          <a:bodyPr lIns="36576" tIns="36576" rIns="36576" bIns="36576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Crying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Mood swings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Exhaustion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Tension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Anxiety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200"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Restlessness 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charset="0"/>
            </a:endParaRPr>
          </a:p>
        </p:txBody>
      </p:sp>
      <p:pic>
        <p:nvPicPr>
          <p:cNvPr id="62471" name="Picture 4" descr="Image result for crying black baby">
            <a:extLst>
              <a:ext uri="{FF2B5EF4-FFF2-40B4-BE49-F238E27FC236}">
                <a16:creationId xmlns:a16="http://schemas.microsoft.com/office/drawing/2014/main" id="{AC1B7536-4039-42C7-B608-8D4BF8CD5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338" y="2916238"/>
            <a:ext cx="2095500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72" name="Slide Number Placeholder 3">
            <a:extLst>
              <a:ext uri="{FF2B5EF4-FFF2-40B4-BE49-F238E27FC236}">
                <a16:creationId xmlns:a16="http://schemas.microsoft.com/office/drawing/2014/main" id="{7560B1B4-AB47-40C2-9C95-5564C10F8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BF6FC7-06C6-4B13-861E-3708168625C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1288</Words>
  <Application>Microsoft Office PowerPoint</Application>
  <PresentationFormat>On-screen Show (4:3)</PresentationFormat>
  <Paragraphs>198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1_Office Theme</vt:lpstr>
      <vt:lpstr>Session A: Education</vt:lpstr>
      <vt:lpstr>Session A</vt:lpstr>
      <vt:lpstr>Session A Setting Expectations</vt:lpstr>
      <vt:lpstr>Setting Expectations</vt:lpstr>
      <vt:lpstr>Session A  Views on Motherhood</vt:lpstr>
      <vt:lpstr>Session A</vt:lpstr>
      <vt:lpstr>Session A  Psychoeducation on Baby Blues</vt:lpstr>
      <vt:lpstr>Common Complaints From New Moms</vt:lpstr>
      <vt:lpstr>Baby Blues</vt:lpstr>
      <vt:lpstr>Session A  Psychoeducation on Postpartum Depression</vt:lpstr>
      <vt:lpstr>Postpartum Depression</vt:lpstr>
      <vt:lpstr>Session A  Importance of Seeking Support</vt:lpstr>
      <vt:lpstr>PowerPoint Presentation</vt:lpstr>
      <vt:lpstr>Where to get Help? YOU ARE NOT ALONE! HELP IS AVAILABLE!</vt:lpstr>
      <vt:lpstr>My Resources</vt:lpstr>
      <vt:lpstr>Wrap–up </vt:lpstr>
      <vt:lpstr>Potential Difficulties Session A</vt:lpstr>
      <vt:lpstr>Potential Difficulties Session A</vt:lpstr>
      <vt:lpstr>Potential Difficulties Session A</vt:lpstr>
      <vt:lpstr>Potential Difficulties Session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Carey, Miranda N</dc:creator>
  <cp:lastModifiedBy>Carey, Miranda N</cp:lastModifiedBy>
  <cp:revision>4</cp:revision>
  <dcterms:created xsi:type="dcterms:W3CDTF">2021-07-26T17:56:03Z</dcterms:created>
  <dcterms:modified xsi:type="dcterms:W3CDTF">2021-07-26T19:09:55Z</dcterms:modified>
</cp:coreProperties>
</file>