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9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8" r:id="rId21"/>
    <p:sldId id="291" r:id="rId22"/>
    <p:sldId id="274" r:id="rId23"/>
    <p:sldId id="275" r:id="rId24"/>
    <p:sldId id="276" r:id="rId25"/>
    <p:sldId id="277" r:id="rId26"/>
    <p:sldId id="279" r:id="rId27"/>
    <p:sldId id="280" r:id="rId28"/>
    <p:sldId id="281" r:id="rId29"/>
    <p:sldId id="282" r:id="rId30"/>
    <p:sldId id="283" r:id="rId31"/>
    <p:sldId id="284" r:id="rId32"/>
    <p:sldId id="285" r:id="rId33"/>
    <p:sldId id="286" r:id="rId34"/>
    <p:sldId id="287" r:id="rId35"/>
    <p:sldId id="28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79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D833B6-44D3-4477-9632-DF411246A6D3}"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1522626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833B6-44D3-4477-9632-DF411246A6D3}"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4103323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833B6-44D3-4477-9632-DF411246A6D3}"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3974366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833B6-44D3-4477-9632-DF411246A6D3}"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819319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D833B6-44D3-4477-9632-DF411246A6D3}" type="datetimeFigureOut">
              <a:rPr lang="en-US" smtClean="0"/>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920950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D833B6-44D3-4477-9632-DF411246A6D3}" type="datetimeFigureOut">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355556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D833B6-44D3-4477-9632-DF411246A6D3}" type="datetimeFigureOut">
              <a:rPr lang="en-US" smtClean="0"/>
              <a:t>7/20/2018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3057222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D833B6-44D3-4477-9632-DF411246A6D3}" type="datetimeFigureOut">
              <a:rPr lang="en-US" smtClean="0"/>
              <a:t>7/20/2018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3943844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833B6-44D3-4477-9632-DF411246A6D3}" type="datetimeFigureOut">
              <a:rPr lang="en-US" smtClean="0"/>
              <a:t>7/20/2018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48749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D833B6-44D3-4477-9632-DF411246A6D3}" type="datetimeFigureOut">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22061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D833B6-44D3-4477-9632-DF411246A6D3}" type="datetimeFigureOut">
              <a:rPr lang="en-US" smtClean="0"/>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F4BC0-E54A-489D-8B12-902F4E735AC0}" type="slidenum">
              <a:rPr lang="en-US" smtClean="0"/>
              <a:t>‹#›</a:t>
            </a:fld>
            <a:endParaRPr lang="en-US"/>
          </a:p>
        </p:txBody>
      </p:sp>
    </p:spTree>
    <p:extLst>
      <p:ext uri="{BB962C8B-B14F-4D97-AF65-F5344CB8AC3E}">
        <p14:creationId xmlns:p14="http://schemas.microsoft.com/office/powerpoint/2010/main" val="2880810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833B6-44D3-4477-9632-DF411246A6D3}" type="datetimeFigureOut">
              <a:rPr lang="en-US" smtClean="0"/>
              <a:t>7/20/2018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F4BC0-E54A-489D-8B12-902F4E735AC0}" type="slidenum">
              <a:rPr lang="en-US" smtClean="0"/>
              <a:t>‹#›</a:t>
            </a:fld>
            <a:endParaRPr lang="en-US"/>
          </a:p>
        </p:txBody>
      </p:sp>
    </p:spTree>
    <p:extLst>
      <p:ext uri="{BB962C8B-B14F-4D97-AF65-F5344CB8AC3E}">
        <p14:creationId xmlns:p14="http://schemas.microsoft.com/office/powerpoint/2010/main" val="707582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37462" y="0"/>
            <a:ext cx="1468438" cy="3397983"/>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Content Placeholder 3"/>
          <p:cNvSpPr>
            <a:spLocks noGrp="1"/>
          </p:cNvSpPr>
          <p:nvPr>
            <p:ph idx="1"/>
          </p:nvPr>
        </p:nvSpPr>
        <p:spPr/>
        <p:txBody>
          <a:bodyPr/>
          <a:lstStyle/>
          <a:p>
            <a:pPr marL="0" indent="0" algn="ctr">
              <a:buNone/>
            </a:pPr>
            <a:endParaRPr lang="en-US" sz="6000" dirty="0" smtClean="0">
              <a:solidFill>
                <a:schemeClr val="tx1">
                  <a:lumMod val="65000"/>
                  <a:lumOff val="35000"/>
                </a:schemeClr>
              </a:solidFill>
            </a:endParaRPr>
          </a:p>
          <a:p>
            <a:pPr marL="0" indent="0" algn="ctr">
              <a:buNone/>
            </a:pPr>
            <a:r>
              <a:rPr lang="en-US" sz="6000" dirty="0" smtClean="0">
                <a:solidFill>
                  <a:schemeClr val="tx1">
                    <a:lumMod val="65000"/>
                    <a:lumOff val="35000"/>
                  </a:schemeClr>
                </a:solidFill>
              </a:rPr>
              <a:t>ROSE </a:t>
            </a:r>
            <a:r>
              <a:rPr lang="en-US" sz="6000" dirty="0">
                <a:solidFill>
                  <a:schemeClr val="tx1">
                    <a:lumMod val="65000"/>
                    <a:lumOff val="35000"/>
                  </a:schemeClr>
                </a:solidFill>
              </a:rPr>
              <a:t>Flashcards</a:t>
            </a:r>
            <a:br>
              <a:rPr lang="en-US" sz="6000" dirty="0">
                <a:solidFill>
                  <a:schemeClr val="tx1">
                    <a:lumMod val="65000"/>
                    <a:lumOff val="35000"/>
                  </a:schemeClr>
                </a:solidFill>
              </a:rPr>
            </a:br>
            <a:r>
              <a:rPr lang="en-US" sz="6000" dirty="0">
                <a:solidFill>
                  <a:schemeClr val="tx1">
                    <a:lumMod val="65000"/>
                    <a:lumOff val="35000"/>
                  </a:schemeClr>
                </a:solidFill>
              </a:rPr>
              <a:t>for Educator</a:t>
            </a:r>
          </a:p>
          <a:p>
            <a:endParaRPr lang="es-MX" dirty="0"/>
          </a:p>
        </p:txBody>
      </p:sp>
    </p:spTree>
    <p:extLst>
      <p:ext uri="{BB962C8B-B14F-4D97-AF65-F5344CB8AC3E}">
        <p14:creationId xmlns:p14="http://schemas.microsoft.com/office/powerpoint/2010/main" val="247517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B</a:t>
            </a:r>
            <a:br>
              <a:rPr lang="en-US" dirty="0">
                <a:solidFill>
                  <a:schemeClr val="tx1">
                    <a:lumMod val="65000"/>
                    <a:lumOff val="35000"/>
                  </a:schemeClr>
                </a:solidFill>
              </a:rPr>
            </a:br>
            <a:r>
              <a:rPr lang="en-US" dirty="0">
                <a:solidFill>
                  <a:schemeClr val="tx1">
                    <a:lumMod val="65000"/>
                    <a:lumOff val="35000"/>
                  </a:schemeClr>
                </a:solidFill>
              </a:rPr>
              <a:t>Nurturing The New Mother</a:t>
            </a:r>
            <a:endParaRPr lang="es-MX" dirty="0">
              <a:solidFill>
                <a:schemeClr val="tx1">
                  <a:lumMod val="65000"/>
                  <a:lumOff val="35000"/>
                </a:schemeClr>
              </a:solidFill>
            </a:endParaRPr>
          </a:p>
        </p:txBody>
      </p:sp>
      <p:sp>
        <p:nvSpPr>
          <p:cNvPr id="8" name="Content Placeholder 7"/>
          <p:cNvSpPr>
            <a:spLocks noGrp="1"/>
          </p:cNvSpPr>
          <p:nvPr>
            <p:ph idx="1"/>
          </p:nvPr>
        </p:nvSpPr>
        <p:spPr>
          <a:xfrm>
            <a:off x="1066800" y="1692276"/>
            <a:ext cx="7620000" cy="4572000"/>
          </a:xfrm>
        </p:spPr>
        <p:txBody>
          <a:bodyPr>
            <a:normAutofit fontScale="92500" lnSpcReduction="10000"/>
          </a:bodyPr>
          <a:lstStyle/>
          <a:p>
            <a:pPr>
              <a:buFont typeface="Wingdings" panose="05000000000000000000" pitchFamily="2" charset="2"/>
              <a:buChar char="Ø"/>
            </a:pPr>
            <a:r>
              <a:rPr lang="en-US" dirty="0">
                <a:solidFill>
                  <a:schemeClr val="tx1">
                    <a:lumMod val="65000"/>
                    <a:lumOff val="35000"/>
                  </a:schemeClr>
                </a:solidFill>
              </a:rPr>
              <a:t>Importance of taking care of yourself</a:t>
            </a:r>
          </a:p>
          <a:p>
            <a:pPr lvl="1">
              <a:buFont typeface="Wingdings" panose="05000000000000000000" pitchFamily="2" charset="2"/>
              <a:buChar char="§"/>
            </a:pPr>
            <a:r>
              <a:rPr lang="en-US" dirty="0">
                <a:solidFill>
                  <a:schemeClr val="tx1">
                    <a:lumMod val="65000"/>
                    <a:lumOff val="35000"/>
                  </a:schemeClr>
                </a:solidFill>
              </a:rPr>
              <a:t>Share handout on </a:t>
            </a:r>
            <a:r>
              <a:rPr lang="en-US" dirty="0" smtClean="0">
                <a:solidFill>
                  <a:schemeClr val="tx1">
                    <a:lumMod val="65000"/>
                    <a:lumOff val="35000"/>
                  </a:schemeClr>
                </a:solidFill>
              </a:rPr>
              <a:t>Mother </a:t>
            </a:r>
            <a:r>
              <a:rPr lang="en-US" dirty="0">
                <a:solidFill>
                  <a:schemeClr val="tx1">
                    <a:lumMod val="65000"/>
                    <a:lumOff val="35000"/>
                  </a:schemeClr>
                </a:solidFill>
              </a:rPr>
              <a:t>the new Mother</a:t>
            </a:r>
          </a:p>
          <a:p>
            <a:pPr lvl="1">
              <a:buFont typeface="Wingdings" panose="05000000000000000000" pitchFamily="2" charset="2"/>
              <a:buChar char="§"/>
            </a:pPr>
            <a:r>
              <a:rPr lang="en-US" dirty="0">
                <a:solidFill>
                  <a:schemeClr val="tx1">
                    <a:lumMod val="65000"/>
                    <a:lumOff val="35000"/>
                  </a:schemeClr>
                </a:solidFill>
              </a:rPr>
              <a:t>Use analogy of pitcher </a:t>
            </a:r>
          </a:p>
          <a:p>
            <a:pPr>
              <a:buFont typeface="Wingdings" panose="05000000000000000000" pitchFamily="2" charset="2"/>
              <a:buChar char="Ø"/>
            </a:pPr>
            <a:r>
              <a:rPr lang="en-US" dirty="0">
                <a:solidFill>
                  <a:schemeClr val="tx1">
                    <a:lumMod val="65000"/>
                    <a:lumOff val="35000"/>
                  </a:schemeClr>
                </a:solidFill>
              </a:rPr>
              <a:t>Importance of pleasant activities</a:t>
            </a:r>
          </a:p>
          <a:p>
            <a:pPr lvl="1">
              <a:buFont typeface="Wingdings" panose="05000000000000000000" pitchFamily="2" charset="2"/>
              <a:buChar char="§"/>
            </a:pPr>
            <a:r>
              <a:rPr lang="en-US" dirty="0">
                <a:solidFill>
                  <a:schemeClr val="tx1">
                    <a:lumMod val="65000"/>
                    <a:lumOff val="35000"/>
                  </a:schemeClr>
                </a:solidFill>
              </a:rPr>
              <a:t>Buffer against depression (lifts mood), energizes, </a:t>
            </a:r>
            <a:r>
              <a:rPr lang="en-US" dirty="0" smtClean="0">
                <a:solidFill>
                  <a:schemeClr val="tx1">
                    <a:lumMod val="65000"/>
                    <a:lumOff val="35000"/>
                  </a:schemeClr>
                </a:solidFill>
              </a:rPr>
              <a:t>etc.</a:t>
            </a:r>
            <a:endParaRPr lang="en-US" dirty="0">
              <a:solidFill>
                <a:schemeClr val="tx1">
                  <a:lumMod val="65000"/>
                  <a:lumOff val="35000"/>
                </a:schemeClr>
              </a:solidFill>
            </a:endParaRPr>
          </a:p>
          <a:p>
            <a:pPr lvl="1">
              <a:buFont typeface="Wingdings" panose="05000000000000000000" pitchFamily="2" charset="2"/>
              <a:buChar char="§"/>
            </a:pPr>
            <a:r>
              <a:rPr lang="en-US" dirty="0">
                <a:solidFill>
                  <a:schemeClr val="tx1">
                    <a:lumMod val="65000"/>
                    <a:lumOff val="35000"/>
                  </a:schemeClr>
                </a:solidFill>
              </a:rPr>
              <a:t>Ask group for examples of pleasant activities once baby is here</a:t>
            </a:r>
          </a:p>
          <a:p>
            <a:pPr lvl="1">
              <a:buFont typeface="Wingdings" panose="05000000000000000000" pitchFamily="2" charset="2"/>
              <a:buChar char="§"/>
            </a:pPr>
            <a:r>
              <a:rPr lang="en-US" dirty="0">
                <a:solidFill>
                  <a:schemeClr val="tx1">
                    <a:lumMod val="65000"/>
                    <a:lumOff val="35000"/>
                  </a:schemeClr>
                </a:solidFill>
              </a:rPr>
              <a:t>Refer to handout on pleasant activities </a:t>
            </a:r>
          </a:p>
          <a:p>
            <a:pPr>
              <a:buFont typeface="Wingdings" panose="05000000000000000000" pitchFamily="2" charset="2"/>
              <a:buChar char="Ø"/>
            </a:pPr>
            <a:r>
              <a:rPr lang="en-US" dirty="0">
                <a:solidFill>
                  <a:schemeClr val="tx1">
                    <a:lumMod val="65000"/>
                    <a:lumOff val="35000"/>
                  </a:schemeClr>
                </a:solidFill>
              </a:rPr>
              <a:t>Review handout on mother’s survival kit</a:t>
            </a:r>
          </a:p>
          <a:p>
            <a:endParaRPr lang="es-MX" dirty="0"/>
          </a:p>
        </p:txBody>
      </p:sp>
    </p:spTree>
    <p:extLst>
      <p:ext uri="{BB962C8B-B14F-4D97-AF65-F5344CB8AC3E}">
        <p14:creationId xmlns:p14="http://schemas.microsoft.com/office/powerpoint/2010/main" val="1765160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52388"/>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B</a:t>
            </a:r>
            <a:br>
              <a:rPr lang="en-US" dirty="0">
                <a:solidFill>
                  <a:schemeClr val="tx1">
                    <a:lumMod val="65000"/>
                    <a:lumOff val="35000"/>
                  </a:schemeClr>
                </a:solidFill>
              </a:rPr>
            </a:br>
            <a:r>
              <a:rPr lang="en-US" dirty="0">
                <a:solidFill>
                  <a:schemeClr val="tx1">
                    <a:lumMod val="65000"/>
                    <a:lumOff val="35000"/>
                  </a:schemeClr>
                </a:solidFill>
              </a:rPr>
              <a:t>Developing Supports</a:t>
            </a:r>
            <a:endParaRPr lang="es-MX" dirty="0">
              <a:solidFill>
                <a:schemeClr val="tx1">
                  <a:lumMod val="65000"/>
                  <a:lumOff val="35000"/>
                </a:schemeClr>
              </a:solidFill>
            </a:endParaRPr>
          </a:p>
        </p:txBody>
      </p:sp>
      <p:sp>
        <p:nvSpPr>
          <p:cNvPr id="7" name="Content Placeholder 6"/>
          <p:cNvSpPr>
            <a:spLocks noGrp="1"/>
          </p:cNvSpPr>
          <p:nvPr>
            <p:ph idx="1"/>
          </p:nvPr>
        </p:nvSpPr>
        <p:spPr>
          <a:xfrm>
            <a:off x="1143000" y="1744664"/>
            <a:ext cx="7315200" cy="4343399"/>
          </a:xfrm>
        </p:spPr>
        <p:txBody>
          <a:bodyPr>
            <a:normAutofit fontScale="70000" lnSpcReduction="20000"/>
          </a:bodyPr>
          <a:lstStyle/>
          <a:p>
            <a:pPr>
              <a:buFont typeface="Wingdings" panose="05000000000000000000" pitchFamily="2" charset="2"/>
              <a:buChar char="Ø"/>
            </a:pPr>
            <a:r>
              <a:rPr lang="en-US" dirty="0">
                <a:solidFill>
                  <a:schemeClr val="tx1">
                    <a:lumMod val="65000"/>
                    <a:lumOff val="35000"/>
                  </a:schemeClr>
                </a:solidFill>
              </a:rPr>
              <a:t>Importance of strong support</a:t>
            </a:r>
          </a:p>
          <a:p>
            <a:pPr>
              <a:buFont typeface="Wingdings" panose="05000000000000000000" pitchFamily="2" charset="2"/>
              <a:buChar char="Ø"/>
            </a:pPr>
            <a:r>
              <a:rPr lang="en-US" dirty="0">
                <a:solidFill>
                  <a:schemeClr val="tx1">
                    <a:lumMod val="65000"/>
                    <a:lumOff val="35000"/>
                  </a:schemeClr>
                </a:solidFill>
              </a:rPr>
              <a:t>Ask group to identify supportive people in their lives once baby is here</a:t>
            </a:r>
          </a:p>
          <a:p>
            <a:pPr lvl="1">
              <a:buFont typeface="Wingdings" panose="05000000000000000000" pitchFamily="2" charset="2"/>
              <a:buChar char="§"/>
            </a:pPr>
            <a:r>
              <a:rPr lang="en-US" dirty="0">
                <a:solidFill>
                  <a:schemeClr val="tx1">
                    <a:lumMod val="65000"/>
                    <a:lumOff val="35000"/>
                  </a:schemeClr>
                </a:solidFill>
              </a:rPr>
              <a:t>W</a:t>
            </a:r>
            <a:r>
              <a:rPr lang="en-US" dirty="0" smtClean="0">
                <a:solidFill>
                  <a:schemeClr val="tx1">
                    <a:lumMod val="65000"/>
                    <a:lumOff val="35000"/>
                  </a:schemeClr>
                </a:solidFill>
              </a:rPr>
              <a:t>ho </a:t>
            </a:r>
            <a:r>
              <a:rPr lang="en-US" dirty="0">
                <a:solidFill>
                  <a:schemeClr val="tx1">
                    <a:lumMod val="65000"/>
                    <a:lumOff val="35000"/>
                  </a:schemeClr>
                </a:solidFill>
              </a:rPr>
              <a:t>will they can turn to, what type of support will they </a:t>
            </a:r>
            <a:r>
              <a:rPr lang="en-US" dirty="0" smtClean="0">
                <a:solidFill>
                  <a:schemeClr val="tx1">
                    <a:lumMod val="65000"/>
                    <a:lumOff val="35000"/>
                  </a:schemeClr>
                </a:solidFill>
              </a:rPr>
              <a:t>need.</a:t>
            </a:r>
          </a:p>
          <a:p>
            <a:pPr lvl="1">
              <a:buFont typeface="Wingdings" panose="05000000000000000000" pitchFamily="2" charset="2"/>
              <a:buChar char="§"/>
            </a:pPr>
            <a:r>
              <a:rPr lang="en-US" dirty="0" smtClean="0"/>
              <a:t>Remind women they </a:t>
            </a:r>
            <a:r>
              <a:rPr lang="en-US" dirty="0"/>
              <a:t>have a right to reach out, to seek help and support. It is important to look for support from those who are receptive and caring, whoever they may be</a:t>
            </a:r>
            <a:r>
              <a:rPr lang="en-US" dirty="0" smtClean="0"/>
              <a:t>.</a:t>
            </a:r>
          </a:p>
          <a:p>
            <a:pPr lvl="1">
              <a:buFont typeface="Wingdings" panose="05000000000000000000" pitchFamily="2" charset="2"/>
              <a:buChar char="§"/>
            </a:pPr>
            <a:r>
              <a:rPr lang="en-US" dirty="0" smtClean="0">
                <a:solidFill>
                  <a:schemeClr val="tx1">
                    <a:lumMod val="65000"/>
                    <a:lumOff val="35000"/>
                  </a:schemeClr>
                </a:solidFill>
              </a:rPr>
              <a:t>Remind women to also include agencies, organizations, providers, place of worship as their supports </a:t>
            </a:r>
          </a:p>
          <a:p>
            <a:pPr lvl="1">
              <a:buFont typeface="Wingdings" panose="05000000000000000000" pitchFamily="2" charset="2"/>
              <a:buChar char="§"/>
            </a:pPr>
            <a:r>
              <a:rPr lang="en-US" dirty="0"/>
              <a:t>Continuously probe for possible sources of support. Many women have people who have been supportive of them, but do not label them as support, or are scared or unsure how to ask for the support</a:t>
            </a:r>
            <a:endParaRPr lang="en-US" dirty="0">
              <a:solidFill>
                <a:schemeClr val="tx1">
                  <a:lumMod val="65000"/>
                  <a:lumOff val="35000"/>
                </a:schemeClr>
              </a:solidFill>
            </a:endParaRPr>
          </a:p>
          <a:p>
            <a:pPr>
              <a:buFont typeface="Wingdings" panose="05000000000000000000" pitchFamily="2" charset="2"/>
              <a:buChar char="Ø"/>
            </a:pPr>
            <a:r>
              <a:rPr lang="en-US" dirty="0" smtClean="0">
                <a:solidFill>
                  <a:schemeClr val="tx1">
                    <a:lumMod val="65000"/>
                    <a:lumOff val="35000"/>
                  </a:schemeClr>
                </a:solidFill>
              </a:rPr>
              <a:t>Ask women to complete the close </a:t>
            </a:r>
            <a:r>
              <a:rPr lang="en-US" dirty="0">
                <a:solidFill>
                  <a:schemeClr val="tx1">
                    <a:lumMod val="65000"/>
                    <a:lumOff val="35000"/>
                  </a:schemeClr>
                </a:solidFill>
              </a:rPr>
              <a:t>people handout</a:t>
            </a:r>
          </a:p>
          <a:p>
            <a:pPr marL="0" indent="0">
              <a:buNone/>
            </a:pPr>
            <a:endParaRPr lang="es-MX" dirty="0"/>
          </a:p>
        </p:txBody>
      </p:sp>
    </p:spTree>
    <p:extLst>
      <p:ext uri="{BB962C8B-B14F-4D97-AF65-F5344CB8AC3E}">
        <p14:creationId xmlns:p14="http://schemas.microsoft.com/office/powerpoint/2010/main" val="514234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5862"/>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B</a:t>
            </a:r>
            <a:br>
              <a:rPr lang="en-US" dirty="0">
                <a:solidFill>
                  <a:schemeClr val="tx1">
                    <a:lumMod val="65000"/>
                    <a:lumOff val="35000"/>
                  </a:schemeClr>
                </a:solidFill>
              </a:rPr>
            </a:br>
            <a:r>
              <a:rPr lang="en-US" dirty="0">
                <a:solidFill>
                  <a:schemeClr val="tx1">
                    <a:lumMod val="65000"/>
                    <a:lumOff val="35000"/>
                  </a:schemeClr>
                </a:solidFill>
              </a:rPr>
              <a:t>Homework</a:t>
            </a:r>
            <a:endParaRPr lang="es-MX" dirty="0">
              <a:solidFill>
                <a:schemeClr val="tx1">
                  <a:lumMod val="65000"/>
                  <a:lumOff val="35000"/>
                </a:schemeClr>
              </a:solidFill>
            </a:endParaRPr>
          </a:p>
        </p:txBody>
      </p:sp>
      <p:sp>
        <p:nvSpPr>
          <p:cNvPr id="7" name="Content Placeholder 6"/>
          <p:cNvSpPr>
            <a:spLocks noGrp="1"/>
          </p:cNvSpPr>
          <p:nvPr>
            <p:ph idx="1"/>
          </p:nvPr>
        </p:nvSpPr>
        <p:spPr>
          <a:xfrm>
            <a:off x="990600" y="1686414"/>
            <a:ext cx="7467600" cy="4495800"/>
          </a:xfrm>
        </p:spPr>
        <p:txBody>
          <a:bodyPr>
            <a:normAutofit fontScale="77500" lnSpcReduction="20000"/>
          </a:bodyPr>
          <a:lstStyle/>
          <a:p>
            <a:pPr>
              <a:buFont typeface="Wingdings" panose="05000000000000000000" pitchFamily="2" charset="2"/>
              <a:buChar char="Ø"/>
            </a:pPr>
            <a:r>
              <a:rPr lang="en-US" dirty="0">
                <a:solidFill>
                  <a:schemeClr val="tx1">
                    <a:lumMod val="65000"/>
                    <a:lumOff val="35000"/>
                  </a:schemeClr>
                </a:solidFill>
              </a:rPr>
              <a:t>Remind group of progressive relaxation exercises and to rate anxiety before and after</a:t>
            </a:r>
          </a:p>
          <a:p>
            <a:pPr>
              <a:buFont typeface="Wingdings" panose="05000000000000000000" pitchFamily="2" charset="2"/>
              <a:buChar char="Ø"/>
            </a:pPr>
            <a:r>
              <a:rPr lang="en-US" dirty="0">
                <a:solidFill>
                  <a:schemeClr val="tx1">
                    <a:lumMod val="65000"/>
                    <a:lumOff val="35000"/>
                  </a:schemeClr>
                </a:solidFill>
              </a:rPr>
              <a:t>Refer to handout on daily pleasant activities</a:t>
            </a:r>
          </a:p>
          <a:p>
            <a:pPr lvl="1">
              <a:buFont typeface="Wingdings" panose="05000000000000000000" pitchFamily="2" charset="2"/>
              <a:buChar char="§"/>
            </a:pPr>
            <a:r>
              <a:rPr lang="en-US" dirty="0">
                <a:solidFill>
                  <a:schemeClr val="tx1">
                    <a:lumMod val="65000"/>
                    <a:lumOff val="35000"/>
                  </a:schemeClr>
                </a:solidFill>
              </a:rPr>
              <a:t>Commit to at least three pleasant activities in this week</a:t>
            </a:r>
          </a:p>
          <a:p>
            <a:pPr lvl="1">
              <a:buFont typeface="Wingdings" panose="05000000000000000000" pitchFamily="2" charset="2"/>
              <a:buChar char="§"/>
            </a:pPr>
            <a:r>
              <a:rPr lang="en-US" dirty="0">
                <a:solidFill>
                  <a:schemeClr val="tx1">
                    <a:lumMod val="65000"/>
                    <a:lumOff val="35000"/>
                  </a:schemeClr>
                </a:solidFill>
              </a:rPr>
              <a:t>If time, ask women to provide their activity, date, and time</a:t>
            </a:r>
          </a:p>
          <a:p>
            <a:pPr>
              <a:buFont typeface="Wingdings" panose="05000000000000000000" pitchFamily="2" charset="2"/>
              <a:buChar char="Ø"/>
            </a:pPr>
            <a:r>
              <a:rPr lang="en-US" dirty="0">
                <a:solidFill>
                  <a:schemeClr val="tx1">
                    <a:lumMod val="65000"/>
                    <a:lumOff val="35000"/>
                  </a:schemeClr>
                </a:solidFill>
              </a:rPr>
              <a:t>Wrap up</a:t>
            </a:r>
          </a:p>
          <a:p>
            <a:r>
              <a:rPr lang="en-US" dirty="0">
                <a:solidFill>
                  <a:schemeClr val="tx1">
                    <a:lumMod val="65000"/>
                    <a:lumOff val="35000"/>
                  </a:schemeClr>
                </a:solidFill>
              </a:rPr>
              <a:t>Time of session next week, highlights from next </a:t>
            </a:r>
            <a:r>
              <a:rPr lang="en-US" dirty="0" smtClean="0">
                <a:solidFill>
                  <a:schemeClr val="tx1">
                    <a:lumMod val="65000"/>
                    <a:lumOff val="35000"/>
                  </a:schemeClr>
                </a:solidFill>
              </a:rPr>
              <a:t>session (i.e., relationship communication, </a:t>
            </a:r>
            <a:r>
              <a:rPr lang="en-US" dirty="0" smtClean="0"/>
              <a:t>improving communication</a:t>
            </a:r>
            <a:r>
              <a:rPr lang="en-US" dirty="0"/>
              <a:t>, </a:t>
            </a:r>
            <a:r>
              <a:rPr lang="en-US" dirty="0" smtClean="0"/>
              <a:t>how to ask </a:t>
            </a:r>
            <a:r>
              <a:rPr lang="en-US" dirty="0"/>
              <a:t>for help, </a:t>
            </a:r>
            <a:r>
              <a:rPr lang="en-US" dirty="0" smtClean="0"/>
              <a:t>and abusive </a:t>
            </a:r>
            <a:r>
              <a:rPr lang="en-US" dirty="0"/>
              <a:t>relationship)</a:t>
            </a:r>
          </a:p>
          <a:p>
            <a:r>
              <a:rPr lang="en-US" dirty="0"/>
              <a:t> </a:t>
            </a:r>
          </a:p>
          <a:p>
            <a:pPr lvl="1">
              <a:buFont typeface="Wingdings" panose="05000000000000000000" pitchFamily="2" charset="2"/>
              <a:buChar char="§"/>
            </a:pPr>
            <a:r>
              <a:rPr lang="en-US" dirty="0" smtClean="0">
                <a:solidFill>
                  <a:schemeClr val="tx1">
                    <a:lumMod val="65000"/>
                    <a:lumOff val="35000"/>
                  </a:schemeClr>
                </a:solidFill>
              </a:rPr>
              <a:t> </a:t>
            </a:r>
            <a:endParaRPr lang="en-US" dirty="0">
              <a:solidFill>
                <a:schemeClr val="tx1">
                  <a:lumMod val="65000"/>
                  <a:lumOff val="35000"/>
                </a:schemeClr>
              </a:solidFill>
            </a:endParaRPr>
          </a:p>
          <a:p>
            <a:endParaRPr lang="es-MX" dirty="0"/>
          </a:p>
        </p:txBody>
      </p:sp>
    </p:spTree>
    <p:extLst>
      <p:ext uri="{BB962C8B-B14F-4D97-AF65-F5344CB8AC3E}">
        <p14:creationId xmlns:p14="http://schemas.microsoft.com/office/powerpoint/2010/main" val="2409938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C</a:t>
            </a:r>
            <a:br>
              <a:rPr lang="en-US" dirty="0">
                <a:solidFill>
                  <a:schemeClr val="tx1">
                    <a:lumMod val="65000"/>
                    <a:lumOff val="35000"/>
                  </a:schemeClr>
                </a:solidFill>
              </a:rPr>
            </a:br>
            <a:r>
              <a:rPr lang="en-US" dirty="0" smtClean="0">
                <a:solidFill>
                  <a:schemeClr val="tx1">
                    <a:lumMod val="65000"/>
                    <a:lumOff val="35000"/>
                  </a:schemeClr>
                </a:solidFill>
              </a:rPr>
              <a:t>Reviewing Homework</a:t>
            </a:r>
            <a:endParaRPr lang="es-MX" dirty="0">
              <a:solidFill>
                <a:schemeClr val="tx1">
                  <a:lumMod val="65000"/>
                  <a:lumOff val="35000"/>
                </a:schemeClr>
              </a:solidFill>
            </a:endParaRPr>
          </a:p>
        </p:txBody>
      </p:sp>
      <p:sp>
        <p:nvSpPr>
          <p:cNvPr id="7" name="Content Placeholder 6"/>
          <p:cNvSpPr>
            <a:spLocks noGrp="1"/>
          </p:cNvSpPr>
          <p:nvPr>
            <p:ph idx="1"/>
          </p:nvPr>
        </p:nvSpPr>
        <p:spPr>
          <a:xfrm>
            <a:off x="990600" y="1692276"/>
            <a:ext cx="7543800" cy="4098924"/>
          </a:xfrm>
        </p:spPr>
        <p:txBody>
          <a:bodyPr>
            <a:normAutofit fontScale="92500" lnSpcReduction="10000"/>
          </a:bodyPr>
          <a:lstStyle/>
          <a:p>
            <a:pPr>
              <a:buFont typeface="Wingdings" panose="05000000000000000000" pitchFamily="2" charset="2"/>
              <a:buChar char="Ø"/>
            </a:pPr>
            <a:r>
              <a:rPr lang="en-US" dirty="0">
                <a:solidFill>
                  <a:schemeClr val="tx1">
                    <a:lumMod val="65000"/>
                    <a:lumOff val="35000"/>
                  </a:schemeClr>
                </a:solidFill>
              </a:rPr>
              <a:t>Welcome and Check-in</a:t>
            </a:r>
          </a:p>
          <a:p>
            <a:pPr>
              <a:buFont typeface="Wingdings" panose="05000000000000000000" pitchFamily="2" charset="2"/>
              <a:buChar char="Ø"/>
            </a:pPr>
            <a:endParaRPr lang="en-US" sz="2800" dirty="0" smtClean="0">
              <a:solidFill>
                <a:schemeClr val="tx1">
                  <a:lumMod val="65000"/>
                  <a:lumOff val="35000"/>
                </a:schemeClr>
              </a:solidFill>
            </a:endParaRPr>
          </a:p>
          <a:p>
            <a:pPr>
              <a:buFont typeface="Wingdings" panose="05000000000000000000" pitchFamily="2" charset="2"/>
              <a:buChar char="Ø"/>
            </a:pPr>
            <a:r>
              <a:rPr lang="en-US" dirty="0" smtClean="0">
                <a:solidFill>
                  <a:schemeClr val="tx1">
                    <a:lumMod val="65000"/>
                    <a:lumOff val="35000"/>
                  </a:schemeClr>
                </a:solidFill>
              </a:rPr>
              <a:t>Reviewing Homework</a:t>
            </a:r>
            <a:endParaRPr lang="en-US" dirty="0">
              <a:solidFill>
                <a:schemeClr val="tx1">
                  <a:lumMod val="65000"/>
                  <a:lumOff val="35000"/>
                </a:schemeClr>
              </a:solidFill>
            </a:endParaRPr>
          </a:p>
          <a:p>
            <a:pPr lvl="1">
              <a:buFont typeface="Wingdings" panose="05000000000000000000" pitchFamily="2" charset="2"/>
              <a:buChar char="Ø"/>
            </a:pPr>
            <a:r>
              <a:rPr lang="en-US" sz="2400" dirty="0" smtClean="0">
                <a:solidFill>
                  <a:schemeClr val="tx1">
                    <a:lumMod val="65000"/>
                    <a:lumOff val="35000"/>
                  </a:schemeClr>
                </a:solidFill>
              </a:rPr>
              <a:t>Ask </a:t>
            </a:r>
            <a:r>
              <a:rPr lang="en-US" sz="2400" dirty="0">
                <a:solidFill>
                  <a:schemeClr val="tx1">
                    <a:lumMod val="65000"/>
                    <a:lumOff val="35000"/>
                  </a:schemeClr>
                </a:solidFill>
              </a:rPr>
              <a:t>how it went, how did they feel afterwards, trouble shoot difficulties</a:t>
            </a:r>
          </a:p>
          <a:p>
            <a:pPr lvl="1">
              <a:buFont typeface="Wingdings" panose="05000000000000000000" pitchFamily="2" charset="2"/>
              <a:buChar char="Ø"/>
            </a:pPr>
            <a:r>
              <a:rPr lang="en-US" sz="2400" dirty="0">
                <a:solidFill>
                  <a:schemeClr val="tx1">
                    <a:lumMod val="65000"/>
                    <a:lumOff val="35000"/>
                  </a:schemeClr>
                </a:solidFill>
              </a:rPr>
              <a:t>Emphasize the importance of continuing the contract every week-view as  “appointments”</a:t>
            </a:r>
          </a:p>
          <a:p>
            <a:pPr lvl="1">
              <a:buFont typeface="Wingdings" panose="05000000000000000000" pitchFamily="2" charset="2"/>
              <a:buChar char="Ø"/>
            </a:pPr>
            <a:r>
              <a:rPr lang="en-US" sz="2400" dirty="0">
                <a:solidFill>
                  <a:schemeClr val="tx1">
                    <a:lumMod val="65000"/>
                    <a:lumOff val="35000"/>
                  </a:schemeClr>
                </a:solidFill>
              </a:rPr>
              <a:t>Encourage women to keep doing pleasant activities and relaxation exercises weekly</a:t>
            </a:r>
          </a:p>
          <a:p>
            <a:pPr lvl="1">
              <a:buFont typeface="Wingdings" panose="05000000000000000000" pitchFamily="2" charset="2"/>
              <a:buChar char="Ø"/>
            </a:pPr>
            <a:r>
              <a:rPr lang="en-US" sz="2400" dirty="0">
                <a:solidFill>
                  <a:schemeClr val="tx1">
                    <a:lumMod val="65000"/>
                    <a:lumOff val="35000"/>
                  </a:schemeClr>
                </a:solidFill>
              </a:rPr>
              <a:t>Refer to handouts in workbook </a:t>
            </a:r>
          </a:p>
          <a:p>
            <a:endParaRPr lang="es-MX" dirty="0"/>
          </a:p>
        </p:txBody>
      </p:sp>
    </p:spTree>
    <p:extLst>
      <p:ext uri="{BB962C8B-B14F-4D97-AF65-F5344CB8AC3E}">
        <p14:creationId xmlns:p14="http://schemas.microsoft.com/office/powerpoint/2010/main" val="3238722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C</a:t>
            </a:r>
            <a:br>
              <a:rPr lang="en-US" dirty="0">
                <a:solidFill>
                  <a:schemeClr val="tx1">
                    <a:lumMod val="65000"/>
                    <a:lumOff val="35000"/>
                  </a:schemeClr>
                </a:solidFill>
              </a:rPr>
            </a:br>
            <a:r>
              <a:rPr lang="en-US" dirty="0">
                <a:solidFill>
                  <a:schemeClr val="tx1">
                    <a:lumMod val="65000"/>
                    <a:lumOff val="35000"/>
                  </a:schemeClr>
                </a:solidFill>
              </a:rPr>
              <a:t>Relationships</a:t>
            </a:r>
            <a:endParaRPr lang="es-MX" dirty="0">
              <a:solidFill>
                <a:schemeClr val="tx1">
                  <a:lumMod val="65000"/>
                  <a:lumOff val="35000"/>
                </a:schemeClr>
              </a:solidFill>
            </a:endParaRPr>
          </a:p>
        </p:txBody>
      </p:sp>
      <p:sp>
        <p:nvSpPr>
          <p:cNvPr id="7" name="Content Placeholder 6"/>
          <p:cNvSpPr>
            <a:spLocks noGrp="1"/>
          </p:cNvSpPr>
          <p:nvPr>
            <p:ph idx="1"/>
          </p:nvPr>
        </p:nvSpPr>
        <p:spPr>
          <a:xfrm>
            <a:off x="914400" y="1692276"/>
            <a:ext cx="7620000" cy="4572000"/>
          </a:xfrm>
        </p:spPr>
        <p:txBody>
          <a:bodyPr>
            <a:normAutofit fontScale="77500" lnSpcReduction="20000"/>
          </a:bodyPr>
          <a:lstStyle/>
          <a:p>
            <a:pPr>
              <a:buFont typeface="Wingdings" panose="05000000000000000000" pitchFamily="2" charset="2"/>
              <a:buChar char="Ø"/>
            </a:pPr>
            <a:r>
              <a:rPr lang="en-US" dirty="0">
                <a:solidFill>
                  <a:schemeClr val="tx1">
                    <a:lumMod val="65000"/>
                    <a:lumOff val="35000"/>
                  </a:schemeClr>
                </a:solidFill>
              </a:rPr>
              <a:t>Psychoeducation on Relationships</a:t>
            </a:r>
          </a:p>
          <a:p>
            <a:pPr lvl="1">
              <a:buFont typeface="Wingdings" panose="05000000000000000000" pitchFamily="2" charset="2"/>
              <a:buChar char="§"/>
            </a:pPr>
            <a:r>
              <a:rPr lang="en-US" dirty="0">
                <a:solidFill>
                  <a:schemeClr val="tx1">
                    <a:lumMod val="65000"/>
                    <a:lumOff val="35000"/>
                  </a:schemeClr>
                </a:solidFill>
              </a:rPr>
              <a:t>Your needs and priorities change but others unaware of the shift</a:t>
            </a:r>
          </a:p>
          <a:p>
            <a:pPr lvl="1">
              <a:buFont typeface="Wingdings" panose="05000000000000000000" pitchFamily="2" charset="2"/>
              <a:buChar char="§"/>
            </a:pPr>
            <a:r>
              <a:rPr lang="en-US" dirty="0">
                <a:solidFill>
                  <a:schemeClr val="tx1">
                    <a:lumMod val="65000"/>
                    <a:lumOff val="35000"/>
                  </a:schemeClr>
                </a:solidFill>
              </a:rPr>
              <a:t>Having a baby places greater and/or  different relationship pressures.  </a:t>
            </a:r>
          </a:p>
          <a:p>
            <a:pPr lvl="1">
              <a:buFont typeface="Wingdings" panose="05000000000000000000" pitchFamily="2" charset="2"/>
              <a:buChar char="§"/>
            </a:pPr>
            <a:r>
              <a:rPr lang="en-US" dirty="0">
                <a:solidFill>
                  <a:schemeClr val="tx1">
                    <a:lumMod val="65000"/>
                    <a:lumOff val="35000"/>
                  </a:schemeClr>
                </a:solidFill>
              </a:rPr>
              <a:t>Often difficult to get the support you deserve </a:t>
            </a:r>
          </a:p>
          <a:p>
            <a:pPr marL="457200" lvl="1" indent="0">
              <a:buNone/>
            </a:pPr>
            <a:endParaRPr lang="en-US" dirty="0">
              <a:solidFill>
                <a:schemeClr val="tx1">
                  <a:lumMod val="65000"/>
                  <a:lumOff val="35000"/>
                </a:schemeClr>
              </a:solidFill>
            </a:endParaRPr>
          </a:p>
          <a:p>
            <a:pPr>
              <a:buFont typeface="Wingdings" panose="05000000000000000000" pitchFamily="2" charset="2"/>
              <a:buChar char="Ø"/>
            </a:pPr>
            <a:r>
              <a:rPr lang="en-US" dirty="0">
                <a:solidFill>
                  <a:schemeClr val="tx1">
                    <a:lumMod val="65000"/>
                    <a:lumOff val="35000"/>
                  </a:schemeClr>
                </a:solidFill>
              </a:rPr>
              <a:t>Evaluating  an important adult relationship</a:t>
            </a:r>
          </a:p>
          <a:p>
            <a:pPr lvl="1">
              <a:buFont typeface="Wingdings" panose="05000000000000000000" pitchFamily="2" charset="2"/>
              <a:buChar char="§"/>
            </a:pPr>
            <a:r>
              <a:rPr lang="en-US" dirty="0">
                <a:solidFill>
                  <a:schemeClr val="tx1">
                    <a:lumMod val="65000"/>
                    <a:lumOff val="35000"/>
                  </a:schemeClr>
                </a:solidFill>
              </a:rPr>
              <a:t>How satisfying is the relationship? Is it supportive overall?</a:t>
            </a:r>
          </a:p>
          <a:p>
            <a:pPr lvl="1">
              <a:buFont typeface="Wingdings" panose="05000000000000000000" pitchFamily="2" charset="2"/>
              <a:buChar char="§"/>
            </a:pPr>
            <a:r>
              <a:rPr lang="en-US" dirty="0">
                <a:solidFill>
                  <a:schemeClr val="tx1">
                    <a:lumMod val="65000"/>
                    <a:lumOff val="35000"/>
                  </a:schemeClr>
                </a:solidFill>
              </a:rPr>
              <a:t>What changes would you like to see?</a:t>
            </a:r>
          </a:p>
          <a:p>
            <a:pPr lvl="1">
              <a:buFont typeface="Wingdings" panose="05000000000000000000" pitchFamily="2" charset="2"/>
              <a:buChar char="§"/>
            </a:pPr>
            <a:r>
              <a:rPr lang="en-US" dirty="0">
                <a:solidFill>
                  <a:schemeClr val="tx1">
                    <a:lumMod val="65000"/>
                    <a:lumOff val="35000"/>
                  </a:schemeClr>
                </a:solidFill>
              </a:rPr>
              <a:t>Does it feel like a safe relationship to talk over concerns or problems?</a:t>
            </a:r>
          </a:p>
          <a:p>
            <a:pPr lvl="1">
              <a:buFont typeface="Wingdings" panose="05000000000000000000" pitchFamily="2" charset="2"/>
              <a:buChar char="§"/>
            </a:pPr>
            <a:r>
              <a:rPr lang="en-US" dirty="0">
                <a:solidFill>
                  <a:schemeClr val="tx1">
                    <a:lumMod val="65000"/>
                    <a:lumOff val="35000"/>
                  </a:schemeClr>
                </a:solidFill>
              </a:rPr>
              <a:t>How are problems dealt with inside of this relationship? Are conflicts expressed? </a:t>
            </a:r>
          </a:p>
          <a:p>
            <a:endParaRPr lang="es-MX" dirty="0"/>
          </a:p>
        </p:txBody>
      </p:sp>
    </p:spTree>
    <p:extLst>
      <p:ext uri="{BB962C8B-B14F-4D97-AF65-F5344CB8AC3E}">
        <p14:creationId xmlns:p14="http://schemas.microsoft.com/office/powerpoint/2010/main" val="826861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C</a:t>
            </a:r>
            <a:br>
              <a:rPr lang="en-US" dirty="0">
                <a:solidFill>
                  <a:schemeClr val="tx1">
                    <a:lumMod val="65000"/>
                    <a:lumOff val="35000"/>
                  </a:schemeClr>
                </a:solidFill>
              </a:rPr>
            </a:br>
            <a:r>
              <a:rPr lang="en-US" dirty="0">
                <a:solidFill>
                  <a:schemeClr val="tx1">
                    <a:lumMod val="65000"/>
                    <a:lumOff val="35000"/>
                  </a:schemeClr>
                </a:solidFill>
              </a:rPr>
              <a:t>Interpersonal disputes</a:t>
            </a:r>
            <a:endParaRPr lang="es-MX" dirty="0">
              <a:solidFill>
                <a:schemeClr val="tx1">
                  <a:lumMod val="65000"/>
                  <a:lumOff val="35000"/>
                </a:schemeClr>
              </a:solidFill>
            </a:endParaRPr>
          </a:p>
        </p:txBody>
      </p:sp>
      <p:sp>
        <p:nvSpPr>
          <p:cNvPr id="7" name="Content Placeholder 6"/>
          <p:cNvSpPr>
            <a:spLocks noGrp="1"/>
          </p:cNvSpPr>
          <p:nvPr>
            <p:ph idx="1"/>
          </p:nvPr>
        </p:nvSpPr>
        <p:spPr>
          <a:xfrm>
            <a:off x="1066800" y="1692276"/>
            <a:ext cx="7467600" cy="4495799"/>
          </a:xfrm>
        </p:spPr>
        <p:txBody>
          <a:bodyPr>
            <a:normAutofit fontScale="92500" lnSpcReduction="10000"/>
          </a:bodyPr>
          <a:lstStyle/>
          <a:p>
            <a:pPr>
              <a:buFont typeface="Wingdings" panose="05000000000000000000" pitchFamily="2" charset="2"/>
              <a:buChar char="Ø"/>
            </a:pPr>
            <a:r>
              <a:rPr lang="en-US" dirty="0">
                <a:solidFill>
                  <a:schemeClr val="tx1">
                    <a:lumMod val="65000"/>
                    <a:lumOff val="35000"/>
                  </a:schemeClr>
                </a:solidFill>
              </a:rPr>
              <a:t>Types of arguments that tend to take place within a relationship</a:t>
            </a:r>
          </a:p>
          <a:p>
            <a:pPr marL="457200" lvl="1" indent="0">
              <a:buNone/>
            </a:pPr>
            <a:r>
              <a:rPr lang="en-US" dirty="0">
                <a:solidFill>
                  <a:schemeClr val="tx1">
                    <a:lumMod val="65000"/>
                    <a:lumOff val="35000"/>
                  </a:schemeClr>
                </a:solidFill>
              </a:rPr>
              <a:t>	(1) </a:t>
            </a:r>
            <a:r>
              <a:rPr lang="en-US" u="sng" dirty="0">
                <a:solidFill>
                  <a:schemeClr val="tx1">
                    <a:lumMod val="65000"/>
                    <a:lumOff val="35000"/>
                  </a:schemeClr>
                </a:solidFill>
              </a:rPr>
              <a:t>“Give and take”</a:t>
            </a:r>
            <a:r>
              <a:rPr lang="en-US" dirty="0">
                <a:solidFill>
                  <a:schemeClr val="tx1">
                    <a:lumMod val="65000"/>
                    <a:lumOff val="35000"/>
                  </a:schemeClr>
                </a:solidFill>
              </a:rPr>
              <a:t>: people are openly aware of differences, and are actively trying, even if unsuccessfully (talking but not fixing), to bring about changes.</a:t>
            </a:r>
          </a:p>
          <a:p>
            <a:pPr marL="457200" lvl="1" indent="0">
              <a:buNone/>
            </a:pPr>
            <a:r>
              <a:rPr lang="en-US" dirty="0">
                <a:solidFill>
                  <a:schemeClr val="tx1">
                    <a:lumMod val="65000"/>
                    <a:lumOff val="35000"/>
                  </a:schemeClr>
                </a:solidFill>
              </a:rPr>
              <a:t>	(2) </a:t>
            </a:r>
            <a:r>
              <a:rPr lang="en-US" u="sng" dirty="0">
                <a:solidFill>
                  <a:schemeClr val="tx1">
                    <a:lumMod val="65000"/>
                    <a:lumOff val="35000"/>
                  </a:schemeClr>
                </a:solidFill>
              </a:rPr>
              <a:t>Silently resentful</a:t>
            </a:r>
            <a:r>
              <a:rPr lang="en-US" dirty="0">
                <a:solidFill>
                  <a:schemeClr val="tx1">
                    <a:lumMod val="65000"/>
                    <a:lumOff val="35000"/>
                  </a:schemeClr>
                </a:solidFill>
              </a:rPr>
              <a:t>: discussion has stopped, and resentment may continue to bubble.</a:t>
            </a:r>
          </a:p>
          <a:p>
            <a:pPr marL="457200" lvl="1" indent="0">
              <a:buNone/>
            </a:pPr>
            <a:r>
              <a:rPr lang="en-US" dirty="0">
                <a:solidFill>
                  <a:schemeClr val="tx1">
                    <a:lumMod val="65000"/>
                    <a:lumOff val="35000"/>
                  </a:schemeClr>
                </a:solidFill>
              </a:rPr>
              <a:t>	(3) </a:t>
            </a:r>
            <a:r>
              <a:rPr lang="en-US" u="sng" dirty="0">
                <a:solidFill>
                  <a:schemeClr val="tx1">
                    <a:lumMod val="65000"/>
                    <a:lumOff val="35000"/>
                  </a:schemeClr>
                </a:solidFill>
              </a:rPr>
              <a:t>Cannot be fixed</a:t>
            </a:r>
            <a:r>
              <a:rPr lang="en-US" dirty="0">
                <a:solidFill>
                  <a:schemeClr val="tx1">
                    <a:lumMod val="65000"/>
                    <a:lumOff val="35000"/>
                  </a:schemeClr>
                </a:solidFill>
              </a:rPr>
              <a:t>: the relationship cannot be repaired, both parties are going there own way emotionally</a:t>
            </a:r>
          </a:p>
          <a:p>
            <a:endParaRPr lang="es-MX" dirty="0"/>
          </a:p>
        </p:txBody>
      </p:sp>
    </p:spTree>
    <p:extLst>
      <p:ext uri="{BB962C8B-B14F-4D97-AF65-F5344CB8AC3E}">
        <p14:creationId xmlns:p14="http://schemas.microsoft.com/office/powerpoint/2010/main" val="2993064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8792"/>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C</a:t>
            </a:r>
            <a:br>
              <a:rPr lang="en-US" dirty="0">
                <a:solidFill>
                  <a:schemeClr val="tx1">
                    <a:lumMod val="65000"/>
                    <a:lumOff val="35000"/>
                  </a:schemeClr>
                </a:solidFill>
              </a:rPr>
            </a:br>
            <a:r>
              <a:rPr lang="en-US" dirty="0">
                <a:solidFill>
                  <a:schemeClr val="tx1">
                    <a:lumMod val="65000"/>
                    <a:lumOff val="35000"/>
                  </a:schemeClr>
                </a:solidFill>
              </a:rPr>
              <a:t>Communication </a:t>
            </a:r>
            <a:endParaRPr lang="es-MX" dirty="0">
              <a:solidFill>
                <a:schemeClr val="tx1">
                  <a:lumMod val="65000"/>
                  <a:lumOff val="35000"/>
                </a:schemeClr>
              </a:solidFill>
            </a:endParaRPr>
          </a:p>
        </p:txBody>
      </p:sp>
      <p:sp>
        <p:nvSpPr>
          <p:cNvPr id="7" name="Content Placeholder 6"/>
          <p:cNvSpPr>
            <a:spLocks noGrp="1"/>
          </p:cNvSpPr>
          <p:nvPr>
            <p:ph idx="1"/>
          </p:nvPr>
        </p:nvSpPr>
        <p:spPr>
          <a:xfrm>
            <a:off x="838200" y="1683484"/>
            <a:ext cx="7467600" cy="4336315"/>
          </a:xfrm>
        </p:spPr>
        <p:txBody>
          <a:bodyPr/>
          <a:lstStyle/>
          <a:p>
            <a:pPr>
              <a:buFont typeface="Wingdings" panose="05000000000000000000" pitchFamily="2" charset="2"/>
              <a:buChar char="Ø"/>
            </a:pPr>
            <a:r>
              <a:rPr lang="en-US" dirty="0">
                <a:solidFill>
                  <a:schemeClr val="tx1">
                    <a:lumMod val="65000"/>
                    <a:lumOff val="35000"/>
                  </a:schemeClr>
                </a:solidFill>
              </a:rPr>
              <a:t>Ask women to think about an important relationship</a:t>
            </a:r>
          </a:p>
          <a:p>
            <a:pPr lvl="1">
              <a:buFont typeface="Wingdings" panose="05000000000000000000" pitchFamily="2" charset="2"/>
              <a:buChar char="§"/>
            </a:pPr>
            <a:r>
              <a:rPr lang="en-US" dirty="0">
                <a:solidFill>
                  <a:schemeClr val="tx1">
                    <a:lumMod val="65000"/>
                    <a:lumOff val="35000"/>
                  </a:schemeClr>
                </a:solidFill>
              </a:rPr>
              <a:t>What are your difficulties, your concerns? What are your needs at this time? What are your goals for the relationship? </a:t>
            </a:r>
          </a:p>
          <a:p>
            <a:pPr lvl="1">
              <a:buFont typeface="Wingdings" panose="05000000000000000000" pitchFamily="2" charset="2"/>
              <a:buChar char="§"/>
            </a:pPr>
            <a:r>
              <a:rPr lang="en-US" dirty="0" smtClean="0">
                <a:solidFill>
                  <a:schemeClr val="tx1">
                    <a:lumMod val="65000"/>
                    <a:lumOff val="35000"/>
                  </a:schemeClr>
                </a:solidFill>
              </a:rPr>
              <a:t>Ask women to complete handout </a:t>
            </a:r>
            <a:r>
              <a:rPr lang="en-US" dirty="0">
                <a:solidFill>
                  <a:schemeClr val="tx1">
                    <a:lumMod val="65000"/>
                    <a:lumOff val="35000"/>
                  </a:schemeClr>
                </a:solidFill>
              </a:rPr>
              <a:t>on Communicating with </a:t>
            </a:r>
            <a:r>
              <a:rPr lang="en-US" dirty="0" smtClean="0">
                <a:solidFill>
                  <a:schemeClr val="tx1">
                    <a:lumMod val="65000"/>
                    <a:lumOff val="35000"/>
                  </a:schemeClr>
                </a:solidFill>
              </a:rPr>
              <a:t>Loved Ones</a:t>
            </a:r>
            <a:endParaRPr lang="en-US" dirty="0">
              <a:solidFill>
                <a:schemeClr val="tx1">
                  <a:lumMod val="65000"/>
                  <a:lumOff val="35000"/>
                </a:schemeClr>
              </a:solidFill>
            </a:endParaRPr>
          </a:p>
          <a:p>
            <a:endParaRPr lang="es-MX" dirty="0">
              <a:solidFill>
                <a:schemeClr val="tx1">
                  <a:lumMod val="65000"/>
                  <a:lumOff val="35000"/>
                </a:schemeClr>
              </a:solidFill>
            </a:endParaRPr>
          </a:p>
        </p:txBody>
      </p:sp>
    </p:spTree>
    <p:extLst>
      <p:ext uri="{BB962C8B-B14F-4D97-AF65-F5344CB8AC3E}">
        <p14:creationId xmlns:p14="http://schemas.microsoft.com/office/powerpoint/2010/main" val="53721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C</a:t>
            </a:r>
            <a:br>
              <a:rPr lang="en-US" dirty="0">
                <a:solidFill>
                  <a:schemeClr val="tx1">
                    <a:lumMod val="65000"/>
                    <a:lumOff val="35000"/>
                  </a:schemeClr>
                </a:solidFill>
              </a:rPr>
            </a:br>
            <a:r>
              <a:rPr lang="en-US" dirty="0">
                <a:solidFill>
                  <a:schemeClr val="tx1">
                    <a:lumMod val="65000"/>
                    <a:lumOff val="35000"/>
                  </a:schemeClr>
                </a:solidFill>
              </a:rPr>
              <a:t>Assertiveness</a:t>
            </a:r>
            <a:endParaRPr lang="es-MX" dirty="0">
              <a:solidFill>
                <a:schemeClr val="tx1">
                  <a:lumMod val="65000"/>
                  <a:lumOff val="35000"/>
                </a:schemeClr>
              </a:solidFill>
            </a:endParaRPr>
          </a:p>
        </p:txBody>
      </p:sp>
      <p:sp>
        <p:nvSpPr>
          <p:cNvPr id="7" name="Content Placeholder 6"/>
          <p:cNvSpPr>
            <a:spLocks noGrp="1"/>
          </p:cNvSpPr>
          <p:nvPr>
            <p:ph idx="1"/>
          </p:nvPr>
        </p:nvSpPr>
        <p:spPr>
          <a:xfrm>
            <a:off x="914400" y="1600200"/>
            <a:ext cx="7543800" cy="4572000"/>
          </a:xfrm>
        </p:spPr>
        <p:txBody>
          <a:bodyPr/>
          <a:lstStyle/>
          <a:p>
            <a:pPr>
              <a:buFont typeface="Wingdings" panose="05000000000000000000" pitchFamily="2" charset="2"/>
              <a:buChar char="Ø"/>
            </a:pPr>
            <a:r>
              <a:rPr lang="en-US" sz="2800" dirty="0">
                <a:solidFill>
                  <a:schemeClr val="tx1">
                    <a:lumMod val="65000"/>
                    <a:lumOff val="35000"/>
                  </a:schemeClr>
                </a:solidFill>
              </a:rPr>
              <a:t>Psychoeducation on Assertiveness</a:t>
            </a:r>
          </a:p>
          <a:p>
            <a:pPr lvl="1">
              <a:buFont typeface="Wingdings" panose="05000000000000000000" pitchFamily="2" charset="2"/>
              <a:buChar char="§"/>
            </a:pPr>
            <a:r>
              <a:rPr lang="en-US" sz="2400" dirty="0">
                <a:solidFill>
                  <a:schemeClr val="tx1">
                    <a:lumMod val="65000"/>
                    <a:lumOff val="35000"/>
                  </a:schemeClr>
                </a:solidFill>
              </a:rPr>
              <a:t>What you could do before may change once your baby is here (provide examples, e.g., could say yes to babysitting  for family, doing others laundry, </a:t>
            </a:r>
            <a:r>
              <a:rPr lang="en-US" sz="2400" dirty="0" smtClean="0">
                <a:solidFill>
                  <a:schemeClr val="tx1">
                    <a:lumMod val="65000"/>
                    <a:lumOff val="35000"/>
                  </a:schemeClr>
                </a:solidFill>
              </a:rPr>
              <a:t>etc.)</a:t>
            </a:r>
            <a:endParaRPr lang="en-US" sz="2400" dirty="0">
              <a:solidFill>
                <a:schemeClr val="tx1">
                  <a:lumMod val="65000"/>
                  <a:lumOff val="35000"/>
                </a:schemeClr>
              </a:solidFill>
            </a:endParaRPr>
          </a:p>
          <a:p>
            <a:pPr lvl="1">
              <a:buFont typeface="Wingdings" panose="05000000000000000000" pitchFamily="2" charset="2"/>
              <a:buChar char="§"/>
            </a:pPr>
            <a:r>
              <a:rPr lang="en-US" sz="2400" dirty="0">
                <a:solidFill>
                  <a:schemeClr val="tx1">
                    <a:lumMod val="65000"/>
                    <a:lumOff val="35000"/>
                  </a:schemeClr>
                </a:solidFill>
              </a:rPr>
              <a:t>Explain bucket principle –allowing irritations to build until spill over</a:t>
            </a:r>
          </a:p>
          <a:p>
            <a:pPr lvl="1">
              <a:buFont typeface="Wingdings" panose="05000000000000000000" pitchFamily="2" charset="2"/>
              <a:buChar char="§"/>
            </a:pPr>
            <a:r>
              <a:rPr lang="en-US" sz="2400" dirty="0">
                <a:solidFill>
                  <a:schemeClr val="tx1">
                    <a:lumMod val="65000"/>
                    <a:lumOff val="35000"/>
                  </a:schemeClr>
                </a:solidFill>
              </a:rPr>
              <a:t>Ask </a:t>
            </a:r>
          </a:p>
          <a:p>
            <a:pPr lvl="2">
              <a:buFont typeface="Wingdings" panose="05000000000000000000" pitchFamily="2" charset="2"/>
              <a:buChar char="ü"/>
            </a:pPr>
            <a:r>
              <a:rPr lang="en-US" sz="2000" dirty="0">
                <a:solidFill>
                  <a:schemeClr val="tx1">
                    <a:lumMod val="65000"/>
                    <a:lumOff val="35000"/>
                  </a:schemeClr>
                </a:solidFill>
              </a:rPr>
              <a:t>How easy is it for you to ask for things? </a:t>
            </a:r>
          </a:p>
          <a:p>
            <a:pPr lvl="2">
              <a:buFont typeface="Wingdings" panose="05000000000000000000" pitchFamily="2" charset="2"/>
              <a:buChar char="ü"/>
            </a:pPr>
            <a:r>
              <a:rPr lang="en-US" sz="2000" dirty="0">
                <a:solidFill>
                  <a:schemeClr val="tx1">
                    <a:lumMod val="65000"/>
                    <a:lumOff val="35000"/>
                  </a:schemeClr>
                </a:solidFill>
              </a:rPr>
              <a:t>How well can you say no -Does it differ with different </a:t>
            </a:r>
            <a:r>
              <a:rPr lang="en-US" sz="2000" dirty="0" smtClean="0">
                <a:solidFill>
                  <a:schemeClr val="tx1">
                    <a:lumMod val="65000"/>
                    <a:lumOff val="35000"/>
                  </a:schemeClr>
                </a:solidFill>
              </a:rPr>
              <a:t>people?</a:t>
            </a:r>
            <a:endParaRPr lang="en-US" sz="2000" dirty="0">
              <a:solidFill>
                <a:schemeClr val="tx1">
                  <a:lumMod val="65000"/>
                  <a:lumOff val="35000"/>
                </a:schemeClr>
              </a:solidFill>
            </a:endParaRPr>
          </a:p>
          <a:p>
            <a:pPr lvl="2">
              <a:buFont typeface="Wingdings" panose="05000000000000000000" pitchFamily="2" charset="2"/>
              <a:buChar char="ü"/>
            </a:pPr>
            <a:r>
              <a:rPr lang="en-US" sz="2000" dirty="0">
                <a:solidFill>
                  <a:schemeClr val="tx1">
                    <a:lumMod val="65000"/>
                    <a:lumOff val="35000"/>
                  </a:schemeClr>
                </a:solidFill>
              </a:rPr>
              <a:t>What is assertiveness?”</a:t>
            </a:r>
          </a:p>
          <a:p>
            <a:endParaRPr lang="es-MX" dirty="0"/>
          </a:p>
        </p:txBody>
      </p:sp>
    </p:spTree>
    <p:extLst>
      <p:ext uri="{BB962C8B-B14F-4D97-AF65-F5344CB8AC3E}">
        <p14:creationId xmlns:p14="http://schemas.microsoft.com/office/powerpoint/2010/main" val="750910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C</a:t>
            </a:r>
            <a:br>
              <a:rPr lang="en-US" dirty="0">
                <a:solidFill>
                  <a:schemeClr val="tx1">
                    <a:lumMod val="65000"/>
                    <a:lumOff val="35000"/>
                  </a:schemeClr>
                </a:solidFill>
              </a:rPr>
            </a:br>
            <a:r>
              <a:rPr lang="en-US" dirty="0">
                <a:solidFill>
                  <a:schemeClr val="tx1">
                    <a:lumMod val="65000"/>
                    <a:lumOff val="35000"/>
                  </a:schemeClr>
                </a:solidFill>
              </a:rPr>
              <a:t>Assertiveness</a:t>
            </a:r>
            <a:endParaRPr lang="es-MX" dirty="0">
              <a:solidFill>
                <a:schemeClr val="tx1">
                  <a:lumMod val="65000"/>
                  <a:lumOff val="35000"/>
                </a:schemeClr>
              </a:solidFill>
            </a:endParaRPr>
          </a:p>
        </p:txBody>
      </p:sp>
      <p:sp>
        <p:nvSpPr>
          <p:cNvPr id="7" name="Content Placeholder 6"/>
          <p:cNvSpPr>
            <a:spLocks noGrp="1"/>
          </p:cNvSpPr>
          <p:nvPr>
            <p:ph idx="1"/>
          </p:nvPr>
        </p:nvSpPr>
        <p:spPr>
          <a:xfrm>
            <a:off x="1295400" y="1692276"/>
            <a:ext cx="6934200" cy="4495800"/>
          </a:xfrm>
        </p:spPr>
        <p:txBody>
          <a:bodyPr>
            <a:normAutofit fontScale="92500" lnSpcReduction="10000"/>
          </a:bodyPr>
          <a:lstStyle/>
          <a:p>
            <a:pPr>
              <a:buFont typeface="Wingdings" panose="05000000000000000000" pitchFamily="2" charset="2"/>
              <a:buChar char="Ø"/>
            </a:pPr>
            <a:r>
              <a:rPr lang="en-US" dirty="0">
                <a:solidFill>
                  <a:schemeClr val="tx1">
                    <a:lumMod val="65000"/>
                    <a:lumOff val="35000"/>
                  </a:schemeClr>
                </a:solidFill>
              </a:rPr>
              <a:t>Definition of Assertiveness</a:t>
            </a:r>
          </a:p>
          <a:p>
            <a:pPr lvl="1">
              <a:buFont typeface="Wingdings" panose="05000000000000000000" pitchFamily="2" charset="2"/>
              <a:buChar char="§"/>
            </a:pPr>
            <a:r>
              <a:rPr lang="en-US" dirty="0">
                <a:solidFill>
                  <a:schemeClr val="tx1">
                    <a:lumMod val="65000"/>
                    <a:lumOff val="35000"/>
                  </a:schemeClr>
                </a:solidFill>
              </a:rPr>
              <a:t>Assertiveness is the ability to express your thoughts and feelings openly and directly to others, without “turning them off.</a:t>
            </a:r>
          </a:p>
          <a:p>
            <a:pPr lvl="1">
              <a:buFont typeface="Wingdings" panose="05000000000000000000" pitchFamily="2" charset="2"/>
              <a:buChar char="§"/>
            </a:pPr>
            <a:r>
              <a:rPr lang="en-US" dirty="0">
                <a:solidFill>
                  <a:schemeClr val="tx1">
                    <a:lumMod val="65000"/>
                    <a:lumOff val="35000"/>
                  </a:schemeClr>
                </a:solidFill>
              </a:rPr>
              <a:t>You have to recognize others have rights, as well as yourself.</a:t>
            </a:r>
          </a:p>
          <a:p>
            <a:pPr>
              <a:buFont typeface="Wingdings" panose="05000000000000000000" pitchFamily="2" charset="2"/>
              <a:buChar char="Ø"/>
            </a:pPr>
            <a:r>
              <a:rPr lang="en-US" dirty="0">
                <a:solidFill>
                  <a:schemeClr val="tx1">
                    <a:lumMod val="65000"/>
                    <a:lumOff val="35000"/>
                  </a:schemeClr>
                </a:solidFill>
              </a:rPr>
              <a:t>Rights</a:t>
            </a:r>
          </a:p>
          <a:p>
            <a:pPr lvl="1">
              <a:buFont typeface="Wingdings" panose="05000000000000000000" pitchFamily="2" charset="2"/>
              <a:buChar char="§"/>
            </a:pPr>
            <a:r>
              <a:rPr lang="en-US" dirty="0">
                <a:solidFill>
                  <a:schemeClr val="tx1">
                    <a:lumMod val="65000"/>
                    <a:lumOff val="35000"/>
                  </a:schemeClr>
                </a:solidFill>
              </a:rPr>
              <a:t>Ask what </a:t>
            </a:r>
            <a:r>
              <a:rPr lang="en-US" dirty="0" smtClean="0">
                <a:solidFill>
                  <a:schemeClr val="tx1">
                    <a:lumMod val="65000"/>
                    <a:lumOff val="35000"/>
                  </a:schemeClr>
                </a:solidFill>
              </a:rPr>
              <a:t>rights do they have in a relationship</a:t>
            </a:r>
            <a:endParaRPr lang="en-US" dirty="0">
              <a:solidFill>
                <a:schemeClr val="tx1">
                  <a:lumMod val="65000"/>
                  <a:lumOff val="35000"/>
                </a:schemeClr>
              </a:solidFill>
            </a:endParaRPr>
          </a:p>
          <a:p>
            <a:pPr lvl="1">
              <a:buFont typeface="Wingdings" panose="05000000000000000000" pitchFamily="2" charset="2"/>
              <a:buChar char="§"/>
            </a:pPr>
            <a:r>
              <a:rPr lang="en-US" dirty="0">
                <a:solidFill>
                  <a:schemeClr val="tx1">
                    <a:lumMod val="65000"/>
                    <a:lumOff val="35000"/>
                  </a:schemeClr>
                </a:solidFill>
              </a:rPr>
              <a:t>Refer to Handout on </a:t>
            </a:r>
            <a:r>
              <a:rPr lang="en-US" dirty="0" smtClean="0">
                <a:solidFill>
                  <a:schemeClr val="tx1">
                    <a:lumMod val="65000"/>
                    <a:lumOff val="35000"/>
                  </a:schemeClr>
                </a:solidFill>
              </a:rPr>
              <a:t>Rights</a:t>
            </a:r>
            <a:endParaRPr lang="en-US" dirty="0">
              <a:solidFill>
                <a:schemeClr val="tx1">
                  <a:lumMod val="65000"/>
                  <a:lumOff val="35000"/>
                </a:schemeClr>
              </a:solidFill>
            </a:endParaRPr>
          </a:p>
          <a:p>
            <a:endParaRPr lang="es-MX" dirty="0"/>
          </a:p>
        </p:txBody>
      </p:sp>
    </p:spTree>
    <p:extLst>
      <p:ext uri="{BB962C8B-B14F-4D97-AF65-F5344CB8AC3E}">
        <p14:creationId xmlns:p14="http://schemas.microsoft.com/office/powerpoint/2010/main" val="2649487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C</a:t>
            </a:r>
            <a:br>
              <a:rPr lang="en-US" dirty="0">
                <a:solidFill>
                  <a:schemeClr val="tx1">
                    <a:lumMod val="65000"/>
                    <a:lumOff val="35000"/>
                  </a:schemeClr>
                </a:solidFill>
              </a:rPr>
            </a:br>
            <a:r>
              <a:rPr lang="en-US" dirty="0">
                <a:solidFill>
                  <a:schemeClr val="tx1">
                    <a:lumMod val="65000"/>
                    <a:lumOff val="35000"/>
                  </a:schemeClr>
                </a:solidFill>
              </a:rPr>
              <a:t>An Assertive Request</a:t>
            </a:r>
            <a:endParaRPr lang="es-MX" dirty="0">
              <a:solidFill>
                <a:schemeClr val="tx1">
                  <a:lumMod val="65000"/>
                  <a:lumOff val="35000"/>
                </a:schemeClr>
              </a:solidFill>
            </a:endParaRPr>
          </a:p>
        </p:txBody>
      </p:sp>
      <p:sp>
        <p:nvSpPr>
          <p:cNvPr id="7" name="Content Placeholder 6"/>
          <p:cNvSpPr>
            <a:spLocks noGrp="1"/>
          </p:cNvSpPr>
          <p:nvPr>
            <p:ph idx="1"/>
          </p:nvPr>
        </p:nvSpPr>
        <p:spPr>
          <a:xfrm>
            <a:off x="1219200" y="1692276"/>
            <a:ext cx="7162800" cy="4495800"/>
          </a:xfrm>
        </p:spPr>
        <p:txBody>
          <a:bodyPr>
            <a:normAutofit/>
          </a:bodyPr>
          <a:lstStyle/>
          <a:p>
            <a:pPr>
              <a:buFont typeface="Wingdings" panose="05000000000000000000" pitchFamily="2" charset="2"/>
              <a:buChar char="Ø"/>
            </a:pPr>
            <a:r>
              <a:rPr lang="en-US" sz="2800" dirty="0">
                <a:solidFill>
                  <a:schemeClr val="tx1">
                    <a:lumMod val="65000"/>
                    <a:lumOff val="35000"/>
                  </a:schemeClr>
                </a:solidFill>
              </a:rPr>
              <a:t>Being assertive is a skill you can learn. It may be difficult at first</a:t>
            </a:r>
          </a:p>
          <a:p>
            <a:pPr>
              <a:buFont typeface="Wingdings" panose="05000000000000000000" pitchFamily="2" charset="2"/>
              <a:buChar char="Ø"/>
            </a:pPr>
            <a:r>
              <a:rPr lang="en-US" sz="2800" dirty="0">
                <a:solidFill>
                  <a:schemeClr val="tx1">
                    <a:lumMod val="65000"/>
                    <a:lumOff val="35000"/>
                  </a:schemeClr>
                </a:solidFill>
              </a:rPr>
              <a:t>To get the support you need, you will need to make an assertive request (ask for help, ask someone to change a behavior</a:t>
            </a:r>
            <a:r>
              <a:rPr lang="en-US" sz="2800" dirty="0" smtClean="0">
                <a:solidFill>
                  <a:schemeClr val="tx1">
                    <a:lumMod val="65000"/>
                    <a:lumOff val="35000"/>
                  </a:schemeClr>
                </a:solidFill>
              </a:rPr>
              <a:t>)</a:t>
            </a:r>
          </a:p>
          <a:p>
            <a:pPr>
              <a:buFont typeface="Wingdings" panose="05000000000000000000" pitchFamily="2" charset="2"/>
              <a:buChar char="Ø"/>
            </a:pPr>
            <a:r>
              <a:rPr lang="en-US" sz="2800" dirty="0" smtClean="0">
                <a:solidFill>
                  <a:schemeClr val="tx1">
                    <a:lumMod val="65000"/>
                    <a:lumOff val="35000"/>
                  </a:schemeClr>
                </a:solidFill>
              </a:rPr>
              <a:t>Remind women once they have their baby it will be important to ask for help and get help</a:t>
            </a:r>
            <a:endParaRPr lang="en-US" sz="2800" dirty="0">
              <a:solidFill>
                <a:schemeClr val="tx1">
                  <a:lumMod val="65000"/>
                  <a:lumOff val="35000"/>
                </a:schemeClr>
              </a:solidFill>
            </a:endParaRPr>
          </a:p>
          <a:p>
            <a:pPr>
              <a:buFont typeface="Wingdings" panose="05000000000000000000" pitchFamily="2" charset="2"/>
              <a:buChar char="Ø"/>
            </a:pPr>
            <a:r>
              <a:rPr lang="en-US" sz="2800" dirty="0" smtClean="0">
                <a:solidFill>
                  <a:schemeClr val="tx1">
                    <a:lumMod val="65000"/>
                    <a:lumOff val="35000"/>
                  </a:schemeClr>
                </a:solidFill>
              </a:rPr>
              <a:t>Ask women to complete Handout </a:t>
            </a:r>
            <a:r>
              <a:rPr lang="en-US" sz="2800" dirty="0">
                <a:solidFill>
                  <a:schemeClr val="tx1">
                    <a:lumMod val="65000"/>
                    <a:lumOff val="35000"/>
                  </a:schemeClr>
                </a:solidFill>
              </a:rPr>
              <a:t>on Communicating with Loved Ones</a:t>
            </a:r>
          </a:p>
          <a:p>
            <a:endParaRPr lang="es-MX" dirty="0"/>
          </a:p>
        </p:txBody>
      </p:sp>
    </p:spTree>
    <p:extLst>
      <p:ext uri="{BB962C8B-B14F-4D97-AF65-F5344CB8AC3E}">
        <p14:creationId xmlns:p14="http://schemas.microsoft.com/office/powerpoint/2010/main" val="1629375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8732"/>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4" name="Title 3"/>
          <p:cNvSpPr>
            <a:spLocks noGrp="1"/>
          </p:cNvSpPr>
          <p:nvPr>
            <p:ph type="title"/>
          </p:nvPr>
        </p:nvSpPr>
        <p:spPr/>
        <p:txBody>
          <a:bodyPr>
            <a:normAutofit fontScale="90000"/>
          </a:bodyPr>
          <a:lstStyle/>
          <a:p>
            <a:r>
              <a:rPr lang="en-US" dirty="0">
                <a:solidFill>
                  <a:schemeClr val="tx1">
                    <a:lumMod val="65000"/>
                    <a:lumOff val="35000"/>
                  </a:schemeClr>
                </a:solidFill>
              </a:rPr>
              <a:t>Session A</a:t>
            </a:r>
            <a:br>
              <a:rPr lang="en-US" dirty="0">
                <a:solidFill>
                  <a:schemeClr val="tx1">
                    <a:lumMod val="65000"/>
                    <a:lumOff val="35000"/>
                  </a:schemeClr>
                </a:solidFill>
              </a:rPr>
            </a:br>
            <a:r>
              <a:rPr lang="en-US" dirty="0">
                <a:solidFill>
                  <a:schemeClr val="tx1">
                    <a:lumMod val="65000"/>
                    <a:lumOff val="35000"/>
                  </a:schemeClr>
                </a:solidFill>
              </a:rPr>
              <a:t>Setting Expectations</a:t>
            </a:r>
            <a:endParaRPr lang="es-MX" dirty="0"/>
          </a:p>
        </p:txBody>
      </p:sp>
      <p:sp>
        <p:nvSpPr>
          <p:cNvPr id="7" name="Content Placeholder 6"/>
          <p:cNvSpPr>
            <a:spLocks noGrp="1"/>
          </p:cNvSpPr>
          <p:nvPr>
            <p:ph idx="1"/>
          </p:nvPr>
        </p:nvSpPr>
        <p:spPr>
          <a:xfrm>
            <a:off x="1371600" y="1683544"/>
            <a:ext cx="7315200" cy="4572000"/>
          </a:xfrm>
        </p:spPr>
        <p:txBody>
          <a:bodyPr>
            <a:normAutofit fontScale="92500" lnSpcReduction="10000"/>
          </a:bodyPr>
          <a:lstStyle/>
          <a:p>
            <a:pPr>
              <a:buFont typeface="Wingdings" panose="05000000000000000000" pitchFamily="2" charset="2"/>
              <a:buChar char="Ø"/>
            </a:pPr>
            <a:r>
              <a:rPr lang="en-US" dirty="0">
                <a:solidFill>
                  <a:schemeClr val="tx1">
                    <a:lumMod val="65000"/>
                    <a:lumOff val="35000"/>
                  </a:schemeClr>
                </a:solidFill>
              </a:rPr>
              <a:t>Ground rules</a:t>
            </a:r>
          </a:p>
          <a:p>
            <a:pPr lvl="1">
              <a:buFont typeface="Wingdings" panose="05000000000000000000" pitchFamily="2" charset="2"/>
              <a:buChar char="§"/>
            </a:pPr>
            <a:r>
              <a:rPr lang="en-US" dirty="0">
                <a:solidFill>
                  <a:schemeClr val="tx1">
                    <a:lumMod val="65000"/>
                    <a:lumOff val="35000"/>
                  </a:schemeClr>
                </a:solidFill>
              </a:rPr>
              <a:t>Confidentiality, Being supportive to one another, Encouraging participation, time management</a:t>
            </a:r>
          </a:p>
          <a:p>
            <a:pPr>
              <a:buFont typeface="Wingdings" panose="05000000000000000000" pitchFamily="2" charset="2"/>
              <a:buChar char="Ø"/>
            </a:pPr>
            <a:r>
              <a:rPr lang="en-US" dirty="0">
                <a:solidFill>
                  <a:schemeClr val="tx1">
                    <a:lumMod val="65000"/>
                    <a:lumOff val="35000"/>
                  </a:schemeClr>
                </a:solidFill>
              </a:rPr>
              <a:t>Description of group</a:t>
            </a:r>
          </a:p>
          <a:p>
            <a:pPr lvl="1">
              <a:buFont typeface="Wingdings" panose="05000000000000000000" pitchFamily="2" charset="2"/>
              <a:buChar char="§"/>
            </a:pPr>
            <a:r>
              <a:rPr lang="en-US" dirty="0">
                <a:solidFill>
                  <a:schemeClr val="tx1">
                    <a:lumMod val="65000"/>
                    <a:lumOff val="35000"/>
                  </a:schemeClr>
                </a:solidFill>
              </a:rPr>
              <a:t>Classes (not treatment), skill based, focused on postpartum stress management,  session times, cancellations, </a:t>
            </a:r>
            <a:r>
              <a:rPr lang="en-US" dirty="0" smtClean="0">
                <a:solidFill>
                  <a:schemeClr val="tx1">
                    <a:lumMod val="65000"/>
                    <a:lumOff val="35000"/>
                  </a:schemeClr>
                </a:solidFill>
              </a:rPr>
              <a:t>children at groups</a:t>
            </a:r>
            <a:endParaRPr lang="en-US" dirty="0">
              <a:solidFill>
                <a:schemeClr val="tx1">
                  <a:lumMod val="65000"/>
                  <a:lumOff val="35000"/>
                </a:schemeClr>
              </a:solidFill>
            </a:endParaRPr>
          </a:p>
          <a:p>
            <a:pPr marL="457200" indent="-457200">
              <a:buFont typeface="Wingdings" panose="05000000000000000000" pitchFamily="2" charset="2"/>
              <a:buChar char="Ø"/>
            </a:pPr>
            <a:r>
              <a:rPr lang="en-US" dirty="0">
                <a:solidFill>
                  <a:schemeClr val="tx1">
                    <a:lumMod val="65000"/>
                    <a:lumOff val="35000"/>
                  </a:schemeClr>
                </a:solidFill>
              </a:rPr>
              <a:t>Introductions</a:t>
            </a:r>
          </a:p>
          <a:p>
            <a:pPr lvl="1">
              <a:buFont typeface="Wingdings" panose="05000000000000000000" pitchFamily="2" charset="2"/>
              <a:buChar char="§"/>
            </a:pPr>
            <a:r>
              <a:rPr lang="en-US" dirty="0" smtClean="0">
                <a:solidFill>
                  <a:schemeClr val="tx1">
                    <a:lumMod val="65000"/>
                    <a:lumOff val="35000"/>
                  </a:schemeClr>
                </a:solidFill>
              </a:rPr>
              <a:t>Interventionist, </a:t>
            </a:r>
            <a:r>
              <a:rPr lang="en-US" dirty="0">
                <a:solidFill>
                  <a:schemeClr val="tx1">
                    <a:lumMod val="65000"/>
                    <a:lumOff val="35000"/>
                  </a:schemeClr>
                </a:solidFill>
              </a:rPr>
              <a:t>group members</a:t>
            </a:r>
          </a:p>
          <a:p>
            <a:pPr marL="0" indent="0">
              <a:buNone/>
            </a:pPr>
            <a:endParaRPr lang="es-MX" dirty="0"/>
          </a:p>
        </p:txBody>
      </p:sp>
    </p:spTree>
    <p:extLst>
      <p:ext uri="{BB962C8B-B14F-4D97-AF65-F5344CB8AC3E}">
        <p14:creationId xmlns:p14="http://schemas.microsoft.com/office/powerpoint/2010/main" val="490147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C</a:t>
            </a:r>
            <a:br>
              <a:rPr lang="en-US" dirty="0">
                <a:solidFill>
                  <a:schemeClr val="tx1">
                    <a:lumMod val="65000"/>
                    <a:lumOff val="35000"/>
                  </a:schemeClr>
                </a:solidFill>
              </a:rPr>
            </a:br>
            <a:r>
              <a:rPr lang="en-US" dirty="0">
                <a:solidFill>
                  <a:schemeClr val="tx1">
                    <a:lumMod val="65000"/>
                    <a:lumOff val="35000"/>
                  </a:schemeClr>
                </a:solidFill>
              </a:rPr>
              <a:t>Role play</a:t>
            </a:r>
            <a:endParaRPr lang="es-MX" dirty="0">
              <a:solidFill>
                <a:schemeClr val="tx1">
                  <a:lumMod val="65000"/>
                  <a:lumOff val="35000"/>
                </a:schemeClr>
              </a:solidFill>
            </a:endParaRPr>
          </a:p>
        </p:txBody>
      </p:sp>
      <p:sp>
        <p:nvSpPr>
          <p:cNvPr id="7" name="Content Placeholder 6"/>
          <p:cNvSpPr>
            <a:spLocks noGrp="1"/>
          </p:cNvSpPr>
          <p:nvPr>
            <p:ph idx="1"/>
          </p:nvPr>
        </p:nvSpPr>
        <p:spPr>
          <a:xfrm>
            <a:off x="990600" y="1692276"/>
            <a:ext cx="7239000" cy="4572000"/>
          </a:xfrm>
        </p:spPr>
        <p:txBody>
          <a:bodyPr>
            <a:normAutofit/>
          </a:bodyPr>
          <a:lstStyle/>
          <a:p>
            <a:pPr>
              <a:buFont typeface="Wingdings" panose="05000000000000000000" pitchFamily="2" charset="2"/>
              <a:buChar char="Ø"/>
            </a:pPr>
            <a:r>
              <a:rPr lang="en-US" sz="2800" dirty="0">
                <a:solidFill>
                  <a:schemeClr val="tx1">
                    <a:lumMod val="65000"/>
                    <a:lumOff val="35000"/>
                  </a:schemeClr>
                </a:solidFill>
              </a:rPr>
              <a:t>Role play ineffective communication and ask group for feedback</a:t>
            </a:r>
          </a:p>
          <a:p>
            <a:pPr>
              <a:buFont typeface="Wingdings" panose="05000000000000000000" pitchFamily="2" charset="2"/>
              <a:buChar char="Ø"/>
            </a:pPr>
            <a:endParaRPr lang="en-US" sz="2800" dirty="0" smtClean="0">
              <a:solidFill>
                <a:schemeClr val="tx1">
                  <a:lumMod val="65000"/>
                  <a:lumOff val="35000"/>
                </a:schemeClr>
              </a:solidFill>
            </a:endParaRPr>
          </a:p>
          <a:p>
            <a:pPr>
              <a:buFont typeface="Wingdings" panose="05000000000000000000" pitchFamily="2" charset="2"/>
              <a:buChar char="Ø"/>
            </a:pPr>
            <a:r>
              <a:rPr lang="en-US" sz="2800" dirty="0" smtClean="0">
                <a:solidFill>
                  <a:schemeClr val="tx1">
                    <a:lumMod val="65000"/>
                    <a:lumOff val="35000"/>
                  </a:schemeClr>
                </a:solidFill>
              </a:rPr>
              <a:t>Review </a:t>
            </a:r>
            <a:r>
              <a:rPr lang="en-US" sz="2800" dirty="0">
                <a:solidFill>
                  <a:schemeClr val="tx1">
                    <a:lumMod val="65000"/>
                    <a:lumOff val="35000"/>
                  </a:schemeClr>
                </a:solidFill>
              </a:rPr>
              <a:t>handouts on Tips for Asking for Help, Do’s and Don’ts referring to the ineffective role play</a:t>
            </a:r>
          </a:p>
          <a:p>
            <a:pPr>
              <a:buFont typeface="Wingdings" panose="05000000000000000000" pitchFamily="2" charset="2"/>
              <a:buChar char="Ø"/>
            </a:pPr>
            <a:endParaRPr lang="en-US" sz="2800" dirty="0" smtClean="0">
              <a:solidFill>
                <a:schemeClr val="tx1">
                  <a:lumMod val="65000"/>
                  <a:lumOff val="35000"/>
                </a:schemeClr>
              </a:solidFill>
            </a:endParaRPr>
          </a:p>
          <a:p>
            <a:pPr>
              <a:buFont typeface="Wingdings" panose="05000000000000000000" pitchFamily="2" charset="2"/>
              <a:buChar char="Ø"/>
            </a:pPr>
            <a:endParaRPr lang="en-US" sz="2800" dirty="0">
              <a:solidFill>
                <a:schemeClr val="tx1">
                  <a:lumMod val="65000"/>
                  <a:lumOff val="35000"/>
                </a:schemeClr>
              </a:solidFill>
            </a:endParaRPr>
          </a:p>
          <a:p>
            <a:endParaRPr lang="es-MX" dirty="0"/>
          </a:p>
        </p:txBody>
      </p:sp>
    </p:spTree>
    <p:extLst>
      <p:ext uri="{BB962C8B-B14F-4D97-AF65-F5344CB8AC3E}">
        <p14:creationId xmlns:p14="http://schemas.microsoft.com/office/powerpoint/2010/main" val="2065488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Session C</a:t>
            </a:r>
            <a:br>
              <a:rPr lang="en-US" dirty="0" smtClean="0"/>
            </a:br>
            <a:r>
              <a:rPr lang="en-US" dirty="0" smtClean="0"/>
              <a:t>Role play</a:t>
            </a:r>
            <a:endParaRPr lang="en-US"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Ø"/>
            </a:pPr>
            <a:r>
              <a:rPr lang="en-US" dirty="0">
                <a:solidFill>
                  <a:schemeClr val="tx1">
                    <a:lumMod val="65000"/>
                    <a:lumOff val="35000"/>
                  </a:schemeClr>
                </a:solidFill>
              </a:rPr>
              <a:t>Ask women to </a:t>
            </a:r>
            <a:r>
              <a:rPr lang="en-US" dirty="0" smtClean="0">
                <a:solidFill>
                  <a:schemeClr val="tx1">
                    <a:lumMod val="65000"/>
                    <a:lumOff val="35000"/>
                  </a:schemeClr>
                </a:solidFill>
              </a:rPr>
              <a:t>think about the goals they set for person in communicating with loved ones handout.</a:t>
            </a:r>
          </a:p>
          <a:p>
            <a:pPr>
              <a:buFont typeface="Wingdings" panose="05000000000000000000" pitchFamily="2" charset="2"/>
              <a:buChar char="Ø"/>
            </a:pPr>
            <a:r>
              <a:rPr lang="en-US" dirty="0" smtClean="0">
                <a:solidFill>
                  <a:schemeClr val="tx1">
                    <a:lumMod val="65000"/>
                    <a:lumOff val="35000"/>
                  </a:schemeClr>
                </a:solidFill>
              </a:rPr>
              <a:t>Complete </a:t>
            </a:r>
            <a:r>
              <a:rPr lang="en-US" dirty="0">
                <a:solidFill>
                  <a:schemeClr val="tx1">
                    <a:lumMod val="65000"/>
                    <a:lumOff val="35000"/>
                  </a:schemeClr>
                </a:solidFill>
              </a:rPr>
              <a:t>handout on Making an assertive request </a:t>
            </a:r>
            <a:r>
              <a:rPr lang="en-US" dirty="0" smtClean="0">
                <a:solidFill>
                  <a:schemeClr val="tx1">
                    <a:lumMod val="65000"/>
                    <a:lumOff val="35000"/>
                  </a:schemeClr>
                </a:solidFill>
              </a:rPr>
              <a:t>with that person (encourage </a:t>
            </a:r>
            <a:r>
              <a:rPr lang="en-US" dirty="0">
                <a:solidFill>
                  <a:schemeClr val="tx1">
                    <a:lumMod val="65000"/>
                    <a:lumOff val="35000"/>
                  </a:schemeClr>
                </a:solidFill>
              </a:rPr>
              <a:t>women to start with low level conflict)</a:t>
            </a:r>
          </a:p>
          <a:p>
            <a:pPr>
              <a:buFont typeface="Wingdings" panose="05000000000000000000" pitchFamily="2" charset="2"/>
              <a:buChar char="Ø"/>
            </a:pPr>
            <a:r>
              <a:rPr lang="en-US" dirty="0">
                <a:solidFill>
                  <a:schemeClr val="tx1">
                    <a:lumMod val="65000"/>
                    <a:lumOff val="35000"/>
                  </a:schemeClr>
                </a:solidFill>
              </a:rPr>
              <a:t>Review how women will present their requests</a:t>
            </a:r>
          </a:p>
          <a:p>
            <a:pPr>
              <a:buFont typeface="Wingdings" panose="05000000000000000000" pitchFamily="2" charset="2"/>
              <a:buChar char="Ø"/>
            </a:pPr>
            <a:r>
              <a:rPr lang="en-US" dirty="0">
                <a:solidFill>
                  <a:schemeClr val="tx1">
                    <a:lumMod val="65000"/>
                    <a:lumOff val="35000"/>
                  </a:schemeClr>
                </a:solidFill>
              </a:rPr>
              <a:t>Role play a woman’s current difficulty based on </a:t>
            </a:r>
            <a:r>
              <a:rPr lang="en-US" dirty="0" smtClean="0">
                <a:solidFill>
                  <a:schemeClr val="tx1">
                    <a:lumMod val="65000"/>
                    <a:lumOff val="35000"/>
                  </a:schemeClr>
                </a:solidFill>
              </a:rPr>
              <a:t>handout.  </a:t>
            </a:r>
            <a:r>
              <a:rPr lang="en-US" dirty="0">
                <a:solidFill>
                  <a:schemeClr val="tx1">
                    <a:lumMod val="65000"/>
                    <a:lumOff val="35000"/>
                  </a:schemeClr>
                </a:solidFill>
              </a:rPr>
              <a:t>Ask group for feedback </a:t>
            </a:r>
          </a:p>
          <a:p>
            <a:endParaRPr lang="en-US" dirty="0"/>
          </a:p>
        </p:txBody>
      </p:sp>
    </p:spTree>
    <p:extLst>
      <p:ext uri="{BB962C8B-B14F-4D97-AF65-F5344CB8AC3E}">
        <p14:creationId xmlns:p14="http://schemas.microsoft.com/office/powerpoint/2010/main" val="3650865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C</a:t>
            </a:r>
            <a:br>
              <a:rPr lang="en-US" dirty="0">
                <a:solidFill>
                  <a:schemeClr val="tx1">
                    <a:lumMod val="65000"/>
                    <a:lumOff val="35000"/>
                  </a:schemeClr>
                </a:solidFill>
              </a:rPr>
            </a:br>
            <a:r>
              <a:rPr lang="en-US" dirty="0">
                <a:solidFill>
                  <a:schemeClr val="tx1">
                    <a:lumMod val="65000"/>
                    <a:lumOff val="35000"/>
                  </a:schemeClr>
                </a:solidFill>
              </a:rPr>
              <a:t>Abusive Relationship</a:t>
            </a:r>
            <a:endParaRPr lang="es-MX" dirty="0">
              <a:solidFill>
                <a:schemeClr val="tx1">
                  <a:lumMod val="65000"/>
                  <a:lumOff val="35000"/>
                </a:schemeClr>
              </a:solidFill>
            </a:endParaRPr>
          </a:p>
        </p:txBody>
      </p:sp>
      <p:sp>
        <p:nvSpPr>
          <p:cNvPr id="7" name="Content Placeholder 6"/>
          <p:cNvSpPr>
            <a:spLocks noGrp="1"/>
          </p:cNvSpPr>
          <p:nvPr>
            <p:ph idx="1"/>
          </p:nvPr>
        </p:nvSpPr>
        <p:spPr>
          <a:xfrm>
            <a:off x="838200" y="1692276"/>
            <a:ext cx="7543800" cy="4479924"/>
          </a:xfrm>
        </p:spPr>
        <p:txBody>
          <a:bodyPr>
            <a:normAutofit fontScale="77500" lnSpcReduction="20000"/>
          </a:bodyPr>
          <a:lstStyle/>
          <a:p>
            <a:pPr>
              <a:buFont typeface="Wingdings" panose="05000000000000000000" pitchFamily="2" charset="2"/>
              <a:buChar char="Ø"/>
            </a:pPr>
            <a:r>
              <a:rPr lang="en-US" sz="2800" dirty="0">
                <a:solidFill>
                  <a:schemeClr val="tx1">
                    <a:lumMod val="65000"/>
                    <a:lumOff val="35000"/>
                  </a:schemeClr>
                </a:solidFill>
              </a:rPr>
              <a:t>Do </a:t>
            </a:r>
            <a:r>
              <a:rPr lang="en-US" sz="2800" u="sng" dirty="0">
                <a:solidFill>
                  <a:schemeClr val="tx1">
                    <a:lumMod val="65000"/>
                    <a:lumOff val="35000"/>
                  </a:schemeClr>
                </a:solidFill>
              </a:rPr>
              <a:t>not</a:t>
            </a:r>
            <a:r>
              <a:rPr lang="en-US" sz="2800" dirty="0">
                <a:solidFill>
                  <a:schemeClr val="tx1">
                    <a:lumMod val="65000"/>
                    <a:lumOff val="35000"/>
                  </a:schemeClr>
                </a:solidFill>
              </a:rPr>
              <a:t> be assertive when:</a:t>
            </a:r>
          </a:p>
          <a:p>
            <a:pPr lvl="1">
              <a:buFont typeface="Wingdings" panose="05000000000000000000" pitchFamily="2" charset="2"/>
              <a:buChar char="§"/>
            </a:pPr>
            <a:r>
              <a:rPr lang="en-US" dirty="0">
                <a:solidFill>
                  <a:schemeClr val="tx1">
                    <a:lumMod val="65000"/>
                    <a:lumOff val="35000"/>
                  </a:schemeClr>
                </a:solidFill>
              </a:rPr>
              <a:t>Situation and/or feelings are getting out of control. You could say quickly, for instance, “This isn’t working out they way I had hoped. Let’s talk another time when things are calmer.”</a:t>
            </a:r>
          </a:p>
          <a:p>
            <a:pPr lvl="1">
              <a:buFont typeface="Wingdings" panose="05000000000000000000" pitchFamily="2" charset="2"/>
              <a:buChar char="§"/>
            </a:pPr>
            <a:r>
              <a:rPr lang="en-US" dirty="0">
                <a:solidFill>
                  <a:schemeClr val="tx1">
                    <a:lumMod val="65000"/>
                    <a:lumOff val="35000"/>
                  </a:schemeClr>
                </a:solidFill>
              </a:rPr>
              <a:t>Person is aggressive.  Safety is more important than solving a problem immediately.  Remember your rights.</a:t>
            </a:r>
          </a:p>
          <a:p>
            <a:pPr>
              <a:buFont typeface="Wingdings" panose="05000000000000000000" pitchFamily="2" charset="2"/>
              <a:buChar char="Ø"/>
            </a:pPr>
            <a:r>
              <a:rPr lang="en-US" sz="2800" dirty="0">
                <a:solidFill>
                  <a:schemeClr val="tx1">
                    <a:lumMod val="65000"/>
                    <a:lumOff val="35000"/>
                  </a:schemeClr>
                </a:solidFill>
              </a:rPr>
              <a:t>Remind women:</a:t>
            </a:r>
          </a:p>
          <a:p>
            <a:pPr lvl="1">
              <a:buFont typeface="Wingdings" panose="05000000000000000000" pitchFamily="2" charset="2"/>
              <a:buChar char="§"/>
            </a:pPr>
            <a:r>
              <a:rPr lang="en-US" dirty="0">
                <a:solidFill>
                  <a:schemeClr val="tx1">
                    <a:lumMod val="65000"/>
                    <a:lumOff val="35000"/>
                  </a:schemeClr>
                </a:solidFill>
              </a:rPr>
              <a:t>Domestic violence resources </a:t>
            </a:r>
          </a:p>
          <a:p>
            <a:pPr lvl="1">
              <a:buFont typeface="Wingdings" panose="05000000000000000000" pitchFamily="2" charset="2"/>
              <a:buChar char="§"/>
            </a:pPr>
            <a:r>
              <a:rPr lang="en-US" dirty="0">
                <a:solidFill>
                  <a:schemeClr val="tx1">
                    <a:lumMod val="65000"/>
                    <a:lumOff val="35000"/>
                  </a:schemeClr>
                </a:solidFill>
              </a:rPr>
              <a:t>They are not responsible,  cannot always avoid or control abuse.  They can sometimes reduce their risk and increase their safety.</a:t>
            </a:r>
          </a:p>
          <a:p>
            <a:pPr lvl="1">
              <a:buFont typeface="Wingdings" panose="05000000000000000000" pitchFamily="2" charset="2"/>
              <a:buChar char="§"/>
            </a:pPr>
            <a:r>
              <a:rPr lang="en-US" dirty="0">
                <a:solidFill>
                  <a:schemeClr val="tx1">
                    <a:lumMod val="65000"/>
                    <a:lumOff val="35000"/>
                  </a:schemeClr>
                </a:solidFill>
              </a:rPr>
              <a:t>Handouts optional</a:t>
            </a:r>
          </a:p>
          <a:p>
            <a:endParaRPr lang="es-MX" dirty="0"/>
          </a:p>
        </p:txBody>
      </p:sp>
    </p:spTree>
    <p:extLst>
      <p:ext uri="{BB962C8B-B14F-4D97-AF65-F5344CB8AC3E}">
        <p14:creationId xmlns:p14="http://schemas.microsoft.com/office/powerpoint/2010/main" val="4153037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11723"/>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lstStyle/>
          <a:p>
            <a:r>
              <a:rPr lang="en-US" dirty="0">
                <a:solidFill>
                  <a:schemeClr val="tx1">
                    <a:lumMod val="65000"/>
                    <a:lumOff val="35000"/>
                  </a:schemeClr>
                </a:solidFill>
              </a:rPr>
              <a:t>Session C</a:t>
            </a:r>
            <a:endParaRPr lang="es-MX" dirty="0">
              <a:solidFill>
                <a:schemeClr val="tx1">
                  <a:lumMod val="65000"/>
                  <a:lumOff val="35000"/>
                </a:schemeClr>
              </a:solidFill>
            </a:endParaRPr>
          </a:p>
        </p:txBody>
      </p:sp>
      <p:sp>
        <p:nvSpPr>
          <p:cNvPr id="7" name="Content Placeholder 6"/>
          <p:cNvSpPr>
            <a:spLocks noGrp="1"/>
          </p:cNvSpPr>
          <p:nvPr>
            <p:ph idx="1"/>
          </p:nvPr>
        </p:nvSpPr>
        <p:spPr>
          <a:xfrm>
            <a:off x="1439130" y="1680553"/>
            <a:ext cx="7086600" cy="4221163"/>
          </a:xfrm>
        </p:spPr>
        <p:txBody>
          <a:bodyPr>
            <a:normAutofit fontScale="92500" lnSpcReduction="10000"/>
          </a:bodyPr>
          <a:lstStyle/>
          <a:p>
            <a:pPr>
              <a:buFont typeface="Wingdings" panose="05000000000000000000" pitchFamily="2" charset="2"/>
              <a:buChar char="Ø"/>
            </a:pPr>
            <a:r>
              <a:rPr lang="en-US" dirty="0">
                <a:solidFill>
                  <a:schemeClr val="tx1">
                    <a:lumMod val="65000"/>
                    <a:lumOff val="35000"/>
                  </a:schemeClr>
                </a:solidFill>
              </a:rPr>
              <a:t>Homework</a:t>
            </a:r>
          </a:p>
          <a:p>
            <a:pPr lvl="1">
              <a:buFont typeface="Wingdings" panose="05000000000000000000" pitchFamily="2" charset="2"/>
              <a:buChar char="§"/>
            </a:pPr>
            <a:r>
              <a:rPr lang="en-US" dirty="0">
                <a:solidFill>
                  <a:schemeClr val="tx1">
                    <a:lumMod val="65000"/>
                    <a:lumOff val="35000"/>
                  </a:schemeClr>
                </a:solidFill>
              </a:rPr>
              <a:t>Refer to handout on Homework on Making an Assertive Request</a:t>
            </a:r>
          </a:p>
          <a:p>
            <a:pPr lvl="1">
              <a:buFont typeface="Wingdings" panose="05000000000000000000" pitchFamily="2" charset="2"/>
              <a:buChar char="§"/>
            </a:pPr>
            <a:r>
              <a:rPr lang="en-US" dirty="0">
                <a:solidFill>
                  <a:schemeClr val="tx1">
                    <a:lumMod val="65000"/>
                    <a:lumOff val="35000"/>
                  </a:schemeClr>
                </a:solidFill>
              </a:rPr>
              <a:t>Reminder to practice pleasant activities and relaxation </a:t>
            </a:r>
          </a:p>
          <a:p>
            <a:pPr>
              <a:buFont typeface="Wingdings" panose="05000000000000000000" pitchFamily="2" charset="2"/>
              <a:buChar char="Ø"/>
            </a:pPr>
            <a:r>
              <a:rPr lang="en-US" dirty="0">
                <a:solidFill>
                  <a:schemeClr val="tx1">
                    <a:lumMod val="65000"/>
                    <a:lumOff val="35000"/>
                  </a:schemeClr>
                </a:solidFill>
              </a:rPr>
              <a:t>Wrap up</a:t>
            </a:r>
          </a:p>
          <a:p>
            <a:pPr lvl="1">
              <a:buFont typeface="Wingdings" panose="05000000000000000000" pitchFamily="2" charset="2"/>
              <a:buChar char="§"/>
            </a:pPr>
            <a:r>
              <a:rPr lang="en-US" dirty="0" smtClean="0">
                <a:solidFill>
                  <a:schemeClr val="tx1">
                    <a:lumMod val="65000"/>
                    <a:lumOff val="35000"/>
                  </a:schemeClr>
                </a:solidFill>
              </a:rPr>
              <a:t>Highlights of </a:t>
            </a:r>
            <a:r>
              <a:rPr lang="en-US" dirty="0">
                <a:solidFill>
                  <a:schemeClr val="tx1">
                    <a:lumMod val="65000"/>
                    <a:lumOff val="35000"/>
                  </a:schemeClr>
                </a:solidFill>
              </a:rPr>
              <a:t>next </a:t>
            </a:r>
            <a:r>
              <a:rPr lang="en-US" dirty="0" smtClean="0">
                <a:solidFill>
                  <a:schemeClr val="tx1">
                    <a:lumMod val="65000"/>
                    <a:lumOff val="35000"/>
                  </a:schemeClr>
                </a:solidFill>
              </a:rPr>
              <a:t>session (trouble shoot any problems you had asking for help, negative communication, how to say no to a request, and how to plan for your future) </a:t>
            </a:r>
            <a:endParaRPr lang="es-MX" dirty="0"/>
          </a:p>
        </p:txBody>
      </p:sp>
    </p:spTree>
    <p:extLst>
      <p:ext uri="{BB962C8B-B14F-4D97-AF65-F5344CB8AC3E}">
        <p14:creationId xmlns:p14="http://schemas.microsoft.com/office/powerpoint/2010/main" val="2204699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D</a:t>
            </a:r>
            <a:br>
              <a:rPr lang="en-US" dirty="0">
                <a:solidFill>
                  <a:schemeClr val="tx1">
                    <a:lumMod val="65000"/>
                    <a:lumOff val="35000"/>
                  </a:schemeClr>
                </a:solidFill>
              </a:rPr>
            </a:br>
            <a:r>
              <a:rPr lang="en-US" dirty="0">
                <a:solidFill>
                  <a:schemeClr val="tx1">
                    <a:lumMod val="65000"/>
                    <a:lumOff val="35000"/>
                  </a:schemeClr>
                </a:solidFill>
              </a:rPr>
              <a:t>Review</a:t>
            </a:r>
            <a:endParaRPr lang="es-MX" dirty="0">
              <a:solidFill>
                <a:schemeClr val="tx1">
                  <a:lumMod val="65000"/>
                  <a:lumOff val="35000"/>
                </a:schemeClr>
              </a:solidFill>
            </a:endParaRPr>
          </a:p>
        </p:txBody>
      </p:sp>
      <p:sp>
        <p:nvSpPr>
          <p:cNvPr id="7" name="Content Placeholder 6"/>
          <p:cNvSpPr>
            <a:spLocks noGrp="1"/>
          </p:cNvSpPr>
          <p:nvPr>
            <p:ph idx="1"/>
          </p:nvPr>
        </p:nvSpPr>
        <p:spPr>
          <a:xfrm>
            <a:off x="1346627" y="1692276"/>
            <a:ext cx="7086600" cy="4495799"/>
          </a:xfrm>
        </p:spPr>
        <p:txBody>
          <a:bodyPr>
            <a:normAutofit fontScale="92500" lnSpcReduction="10000"/>
          </a:bodyPr>
          <a:lstStyle/>
          <a:p>
            <a:pPr>
              <a:buFont typeface="Wingdings" panose="05000000000000000000" pitchFamily="2" charset="2"/>
              <a:buChar char="Ø"/>
            </a:pPr>
            <a:r>
              <a:rPr lang="en-US" dirty="0">
                <a:solidFill>
                  <a:schemeClr val="tx1">
                    <a:lumMod val="65000"/>
                    <a:lumOff val="35000"/>
                  </a:schemeClr>
                </a:solidFill>
              </a:rPr>
              <a:t>Review Homework</a:t>
            </a:r>
          </a:p>
          <a:p>
            <a:pPr lvl="1">
              <a:buFont typeface="Wingdings" panose="05000000000000000000" pitchFamily="2" charset="2"/>
              <a:buChar char="§"/>
            </a:pPr>
            <a:r>
              <a:rPr lang="en-US" dirty="0">
                <a:solidFill>
                  <a:schemeClr val="tx1">
                    <a:lumMod val="65000"/>
                    <a:lumOff val="35000"/>
                  </a:schemeClr>
                </a:solidFill>
              </a:rPr>
              <a:t>Reinforce success</a:t>
            </a:r>
          </a:p>
          <a:p>
            <a:pPr lvl="1">
              <a:buFont typeface="Wingdings" panose="05000000000000000000" pitchFamily="2" charset="2"/>
              <a:buChar char="§"/>
            </a:pPr>
            <a:r>
              <a:rPr lang="en-US" dirty="0">
                <a:solidFill>
                  <a:schemeClr val="tx1">
                    <a:lumMod val="65000"/>
                    <a:lumOff val="35000"/>
                  </a:schemeClr>
                </a:solidFill>
              </a:rPr>
              <a:t>Brainstorm any difficulties</a:t>
            </a:r>
          </a:p>
          <a:p>
            <a:pPr lvl="1">
              <a:buFont typeface="Wingdings" panose="05000000000000000000" pitchFamily="2" charset="2"/>
              <a:buChar char="§"/>
            </a:pPr>
            <a:r>
              <a:rPr lang="en-US" dirty="0">
                <a:solidFill>
                  <a:schemeClr val="tx1">
                    <a:lumMod val="65000"/>
                    <a:lumOff val="35000"/>
                  </a:schemeClr>
                </a:solidFill>
              </a:rPr>
              <a:t>Normalize --- being assertive is difficult and it is natural to make mistakes</a:t>
            </a:r>
          </a:p>
          <a:p>
            <a:pPr>
              <a:buFont typeface="Wingdings" panose="05000000000000000000" pitchFamily="2" charset="2"/>
              <a:buChar char="Ø"/>
            </a:pPr>
            <a:r>
              <a:rPr lang="en-US" dirty="0">
                <a:solidFill>
                  <a:schemeClr val="tx1">
                    <a:lumMod val="65000"/>
                    <a:lumOff val="35000"/>
                  </a:schemeClr>
                </a:solidFill>
              </a:rPr>
              <a:t>Review Assertiveness</a:t>
            </a:r>
          </a:p>
          <a:p>
            <a:pPr lvl="1">
              <a:buFont typeface="Wingdings" panose="05000000000000000000" pitchFamily="2" charset="2"/>
              <a:buChar char="§"/>
            </a:pPr>
            <a:r>
              <a:rPr lang="en-US" dirty="0">
                <a:solidFill>
                  <a:schemeClr val="tx1">
                    <a:lumMod val="65000"/>
                    <a:lumOff val="35000"/>
                  </a:schemeClr>
                </a:solidFill>
              </a:rPr>
              <a:t>What is assertiveness </a:t>
            </a:r>
          </a:p>
          <a:p>
            <a:pPr lvl="1">
              <a:buFont typeface="Wingdings" panose="05000000000000000000" pitchFamily="2" charset="2"/>
              <a:buChar char="§"/>
            </a:pPr>
            <a:r>
              <a:rPr lang="en-US" dirty="0">
                <a:solidFill>
                  <a:schemeClr val="tx1">
                    <a:lumMod val="65000"/>
                    <a:lumOff val="35000"/>
                  </a:schemeClr>
                </a:solidFill>
              </a:rPr>
              <a:t>The need for support postpartum</a:t>
            </a:r>
          </a:p>
          <a:p>
            <a:pPr lvl="1">
              <a:buFont typeface="Wingdings" panose="05000000000000000000" pitchFamily="2" charset="2"/>
              <a:buChar char="§"/>
            </a:pPr>
            <a:r>
              <a:rPr lang="en-US" dirty="0">
                <a:solidFill>
                  <a:schemeClr val="tx1">
                    <a:lumMod val="65000"/>
                    <a:lumOff val="35000"/>
                  </a:schemeClr>
                </a:solidFill>
              </a:rPr>
              <a:t>What do you remember from last session that was most helpful to you	</a:t>
            </a:r>
          </a:p>
          <a:p>
            <a:endParaRPr lang="es-MX" dirty="0"/>
          </a:p>
        </p:txBody>
      </p:sp>
    </p:spTree>
    <p:extLst>
      <p:ext uri="{BB962C8B-B14F-4D97-AF65-F5344CB8AC3E}">
        <p14:creationId xmlns:p14="http://schemas.microsoft.com/office/powerpoint/2010/main" val="3993102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6" name="Picture 5"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8" name="Title 7"/>
          <p:cNvSpPr>
            <a:spLocks noGrp="1"/>
          </p:cNvSpPr>
          <p:nvPr>
            <p:ph type="title"/>
          </p:nvPr>
        </p:nvSpPr>
        <p:spPr/>
        <p:txBody>
          <a:bodyPr>
            <a:normAutofit fontScale="90000"/>
          </a:bodyPr>
          <a:lstStyle/>
          <a:p>
            <a:r>
              <a:rPr lang="en-US" dirty="0">
                <a:solidFill>
                  <a:schemeClr val="tx1">
                    <a:lumMod val="65000"/>
                    <a:lumOff val="35000"/>
                  </a:schemeClr>
                </a:solidFill>
              </a:rPr>
              <a:t>Session D</a:t>
            </a:r>
            <a:br>
              <a:rPr lang="en-US" dirty="0">
                <a:solidFill>
                  <a:schemeClr val="tx1">
                    <a:lumMod val="65000"/>
                    <a:lumOff val="35000"/>
                  </a:schemeClr>
                </a:solidFill>
              </a:rPr>
            </a:br>
            <a:r>
              <a:rPr lang="en-US" dirty="0">
                <a:solidFill>
                  <a:schemeClr val="tx1">
                    <a:lumMod val="65000"/>
                    <a:lumOff val="35000"/>
                  </a:schemeClr>
                </a:solidFill>
              </a:rPr>
              <a:t>Nonassertive Behavior</a:t>
            </a:r>
            <a:endParaRPr lang="es-MX" dirty="0">
              <a:solidFill>
                <a:schemeClr val="tx1">
                  <a:lumMod val="65000"/>
                  <a:lumOff val="35000"/>
                </a:schemeClr>
              </a:solidFill>
            </a:endParaRPr>
          </a:p>
        </p:txBody>
      </p:sp>
      <p:sp>
        <p:nvSpPr>
          <p:cNvPr id="9" name="Content Placeholder 8"/>
          <p:cNvSpPr>
            <a:spLocks noGrp="1"/>
          </p:cNvSpPr>
          <p:nvPr>
            <p:ph idx="1"/>
          </p:nvPr>
        </p:nvSpPr>
        <p:spPr>
          <a:xfrm>
            <a:off x="762000" y="1687637"/>
            <a:ext cx="7620000" cy="4479924"/>
          </a:xfrm>
        </p:spPr>
        <p:txBody>
          <a:bodyPr/>
          <a:lstStyle/>
          <a:p>
            <a:pPr lvl="1">
              <a:buFont typeface="Wingdings" panose="05000000000000000000" pitchFamily="2" charset="2"/>
              <a:buChar char="Ø"/>
            </a:pPr>
            <a:r>
              <a:rPr lang="en-US" dirty="0">
                <a:solidFill>
                  <a:schemeClr val="tx1">
                    <a:lumMod val="65000"/>
                    <a:lumOff val="35000"/>
                  </a:schemeClr>
                </a:solidFill>
              </a:rPr>
              <a:t>What does being nonassertive mean?</a:t>
            </a:r>
          </a:p>
          <a:p>
            <a:pPr lvl="2">
              <a:buFont typeface="Wingdings" panose="05000000000000000000" pitchFamily="2" charset="2"/>
              <a:buChar char="§"/>
            </a:pPr>
            <a:r>
              <a:rPr lang="en-US" dirty="0">
                <a:solidFill>
                  <a:schemeClr val="tx1">
                    <a:lumMod val="65000"/>
                    <a:lumOff val="35000"/>
                  </a:schemeClr>
                </a:solidFill>
              </a:rPr>
              <a:t>You do not express your own wants, needs, or ideas. You ignore your own rights.</a:t>
            </a:r>
          </a:p>
          <a:p>
            <a:pPr lvl="1">
              <a:buFont typeface="Wingdings" panose="05000000000000000000" pitchFamily="2" charset="2"/>
              <a:buChar char="Ø"/>
            </a:pPr>
            <a:r>
              <a:rPr lang="en-US" dirty="0">
                <a:solidFill>
                  <a:schemeClr val="tx1">
                    <a:lumMod val="65000"/>
                    <a:lumOff val="35000"/>
                  </a:schemeClr>
                </a:solidFill>
              </a:rPr>
              <a:t>Why can people find it difficult to  express themselves?  </a:t>
            </a:r>
          </a:p>
          <a:p>
            <a:pPr lvl="2">
              <a:buFont typeface="Wingdings" panose="05000000000000000000" pitchFamily="2" charset="2"/>
              <a:buChar char="§"/>
            </a:pPr>
            <a:r>
              <a:rPr lang="en-US" dirty="0">
                <a:solidFill>
                  <a:schemeClr val="tx1">
                    <a:lumMod val="65000"/>
                    <a:lumOff val="35000"/>
                  </a:schemeClr>
                </a:solidFill>
              </a:rPr>
              <a:t>fear, guilt, need to be liked, do not know other ways, avoid conflicts</a:t>
            </a:r>
          </a:p>
          <a:p>
            <a:pPr lvl="1">
              <a:buFont typeface="Wingdings" panose="05000000000000000000" pitchFamily="2" charset="2"/>
              <a:buChar char="Ø"/>
            </a:pPr>
            <a:r>
              <a:rPr lang="en-US" dirty="0">
                <a:solidFill>
                  <a:schemeClr val="tx1">
                    <a:lumMod val="65000"/>
                    <a:lumOff val="35000"/>
                  </a:schemeClr>
                </a:solidFill>
              </a:rPr>
              <a:t>What happens when you are nonassertive? </a:t>
            </a:r>
          </a:p>
          <a:p>
            <a:pPr lvl="2">
              <a:buFont typeface="Wingdings" panose="05000000000000000000" pitchFamily="2" charset="2"/>
              <a:buChar char="§"/>
            </a:pPr>
            <a:r>
              <a:rPr lang="en-US" dirty="0">
                <a:solidFill>
                  <a:schemeClr val="tx1">
                    <a:lumMod val="65000"/>
                    <a:lumOff val="35000"/>
                  </a:schemeClr>
                </a:solidFill>
              </a:rPr>
              <a:t> Anger, resentment, feel out of control, powerlessness, problems </a:t>
            </a:r>
            <a:r>
              <a:rPr lang="en-US" dirty="0" smtClean="0">
                <a:solidFill>
                  <a:schemeClr val="tx1">
                    <a:lumMod val="65000"/>
                    <a:lumOff val="35000"/>
                  </a:schemeClr>
                </a:solidFill>
              </a:rPr>
              <a:t>remain</a:t>
            </a:r>
            <a:endParaRPr lang="en-US" dirty="0">
              <a:solidFill>
                <a:schemeClr val="tx1">
                  <a:lumMod val="65000"/>
                  <a:lumOff val="35000"/>
                </a:schemeClr>
              </a:solidFill>
            </a:endParaRPr>
          </a:p>
          <a:p>
            <a:endParaRPr lang="es-MX" dirty="0"/>
          </a:p>
        </p:txBody>
      </p:sp>
    </p:spTree>
    <p:extLst>
      <p:ext uri="{BB962C8B-B14F-4D97-AF65-F5344CB8AC3E}">
        <p14:creationId xmlns:p14="http://schemas.microsoft.com/office/powerpoint/2010/main" val="1855243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81424" y="733"/>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D</a:t>
            </a:r>
            <a:br>
              <a:rPr lang="en-US" dirty="0">
                <a:solidFill>
                  <a:schemeClr val="tx1">
                    <a:lumMod val="65000"/>
                    <a:lumOff val="35000"/>
                  </a:schemeClr>
                </a:solidFill>
              </a:rPr>
            </a:br>
            <a:r>
              <a:rPr lang="en-US" dirty="0">
                <a:solidFill>
                  <a:schemeClr val="tx1">
                    <a:lumMod val="65000"/>
                    <a:lumOff val="35000"/>
                  </a:schemeClr>
                </a:solidFill>
              </a:rPr>
              <a:t>Aggressive Behavior</a:t>
            </a:r>
            <a:endParaRPr lang="es-MX" dirty="0">
              <a:solidFill>
                <a:schemeClr val="tx1">
                  <a:lumMod val="65000"/>
                  <a:lumOff val="35000"/>
                </a:schemeClr>
              </a:solidFill>
            </a:endParaRPr>
          </a:p>
        </p:txBody>
      </p:sp>
      <p:sp>
        <p:nvSpPr>
          <p:cNvPr id="7" name="Content Placeholder 6"/>
          <p:cNvSpPr>
            <a:spLocks noGrp="1"/>
          </p:cNvSpPr>
          <p:nvPr>
            <p:ph idx="1"/>
          </p:nvPr>
        </p:nvSpPr>
        <p:spPr>
          <a:xfrm>
            <a:off x="1066800" y="1828800"/>
            <a:ext cx="7239000" cy="4175857"/>
          </a:xfrm>
        </p:spPr>
        <p:txBody>
          <a:bodyPr>
            <a:normAutofit fontScale="92500"/>
          </a:bodyPr>
          <a:lstStyle/>
          <a:p>
            <a:pPr lvl="1">
              <a:buFont typeface="Wingdings" panose="05000000000000000000" pitchFamily="2" charset="2"/>
              <a:buChar char="Ø"/>
            </a:pPr>
            <a:r>
              <a:rPr lang="en-US" dirty="0">
                <a:solidFill>
                  <a:schemeClr val="tx1">
                    <a:lumMod val="65000"/>
                    <a:lumOff val="35000"/>
                  </a:schemeClr>
                </a:solidFill>
              </a:rPr>
              <a:t>What happens when someone is aggressive?</a:t>
            </a:r>
          </a:p>
          <a:p>
            <a:pPr lvl="2">
              <a:buFont typeface="Wingdings" panose="05000000000000000000" pitchFamily="2" charset="2"/>
              <a:buChar char="§"/>
            </a:pPr>
            <a:r>
              <a:rPr lang="en-US" dirty="0">
                <a:solidFill>
                  <a:schemeClr val="tx1">
                    <a:lumMod val="65000"/>
                    <a:lumOff val="35000"/>
                  </a:schemeClr>
                </a:solidFill>
              </a:rPr>
              <a:t>they express their feelings and needs at the expense of others. They violate the rights of others. </a:t>
            </a:r>
          </a:p>
          <a:p>
            <a:pPr lvl="1">
              <a:buFont typeface="Wingdings" panose="05000000000000000000" pitchFamily="2" charset="2"/>
              <a:buChar char="Ø"/>
            </a:pPr>
            <a:r>
              <a:rPr lang="en-US" dirty="0">
                <a:solidFill>
                  <a:schemeClr val="tx1">
                    <a:lumMod val="65000"/>
                    <a:lumOff val="35000"/>
                  </a:schemeClr>
                </a:solidFill>
              </a:rPr>
              <a:t>Why do people act aggressively? </a:t>
            </a:r>
          </a:p>
          <a:p>
            <a:pPr lvl="2">
              <a:buFont typeface="Wingdings" panose="05000000000000000000" pitchFamily="2" charset="2"/>
              <a:buChar char="§"/>
            </a:pPr>
            <a:r>
              <a:rPr lang="en-US" dirty="0">
                <a:solidFill>
                  <a:schemeClr val="tx1">
                    <a:lumMod val="65000"/>
                    <a:lumOff val="35000"/>
                  </a:schemeClr>
                </a:solidFill>
              </a:rPr>
              <a:t>Frustrated, lots of stress, nonassertive until they blow</a:t>
            </a:r>
          </a:p>
          <a:p>
            <a:pPr lvl="1">
              <a:buFont typeface="Wingdings" panose="05000000000000000000" pitchFamily="2" charset="2"/>
              <a:buChar char="Ø"/>
            </a:pPr>
            <a:r>
              <a:rPr lang="en-US" dirty="0">
                <a:solidFill>
                  <a:schemeClr val="tx1">
                    <a:lumMod val="65000"/>
                    <a:lumOff val="35000"/>
                  </a:schemeClr>
                </a:solidFill>
              </a:rPr>
              <a:t> What happens when you are aggressive?</a:t>
            </a:r>
          </a:p>
          <a:p>
            <a:pPr lvl="2">
              <a:buFont typeface="Wingdings" panose="05000000000000000000" pitchFamily="2" charset="2"/>
              <a:buChar char="§"/>
            </a:pPr>
            <a:r>
              <a:rPr lang="en-US" dirty="0">
                <a:solidFill>
                  <a:schemeClr val="tx1">
                    <a:lumMod val="65000"/>
                    <a:lumOff val="35000"/>
                  </a:schemeClr>
                </a:solidFill>
              </a:rPr>
              <a:t>Overtime destroy a relationship, problem is not fixed in the long run or in the way you would like.</a:t>
            </a:r>
          </a:p>
          <a:p>
            <a:endParaRPr lang="es-MX" dirty="0"/>
          </a:p>
        </p:txBody>
      </p:sp>
    </p:spTree>
    <p:extLst>
      <p:ext uri="{BB962C8B-B14F-4D97-AF65-F5344CB8AC3E}">
        <p14:creationId xmlns:p14="http://schemas.microsoft.com/office/powerpoint/2010/main" val="30524468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D</a:t>
            </a:r>
            <a:br>
              <a:rPr lang="en-US" dirty="0">
                <a:solidFill>
                  <a:schemeClr val="tx1">
                    <a:lumMod val="65000"/>
                    <a:lumOff val="35000"/>
                  </a:schemeClr>
                </a:solidFill>
              </a:rPr>
            </a:br>
            <a:r>
              <a:rPr lang="en-US" dirty="0">
                <a:solidFill>
                  <a:schemeClr val="tx1">
                    <a:lumMod val="65000"/>
                    <a:lumOff val="35000"/>
                  </a:schemeClr>
                </a:solidFill>
              </a:rPr>
              <a:t>Barriers to Assertiveness</a:t>
            </a:r>
            <a:endParaRPr lang="es-MX" dirty="0">
              <a:solidFill>
                <a:schemeClr val="tx1">
                  <a:lumMod val="65000"/>
                  <a:lumOff val="35000"/>
                </a:schemeClr>
              </a:solidFill>
            </a:endParaRPr>
          </a:p>
        </p:txBody>
      </p:sp>
      <p:sp>
        <p:nvSpPr>
          <p:cNvPr id="7" name="Content Placeholder 6"/>
          <p:cNvSpPr>
            <a:spLocks noGrp="1"/>
          </p:cNvSpPr>
          <p:nvPr>
            <p:ph idx="1"/>
          </p:nvPr>
        </p:nvSpPr>
        <p:spPr>
          <a:xfrm>
            <a:off x="1066800" y="1692276"/>
            <a:ext cx="7467600" cy="4479924"/>
          </a:xfrm>
        </p:spPr>
        <p:txBody>
          <a:bodyPr>
            <a:normAutofit fontScale="85000" lnSpcReduction="20000"/>
          </a:bodyPr>
          <a:lstStyle/>
          <a:p>
            <a:pPr>
              <a:buFont typeface="Wingdings" panose="05000000000000000000" pitchFamily="2" charset="2"/>
              <a:buChar char="Ø"/>
            </a:pPr>
            <a:r>
              <a:rPr lang="en-US" dirty="0">
                <a:solidFill>
                  <a:schemeClr val="tx1">
                    <a:lumMod val="65000"/>
                    <a:lumOff val="35000"/>
                  </a:schemeClr>
                </a:solidFill>
              </a:rPr>
              <a:t>Remind group---Assertiveness is best strategy to keep your self-respect and to attempt to solve any problems in your relationships</a:t>
            </a:r>
          </a:p>
          <a:p>
            <a:pPr>
              <a:buFont typeface="Wingdings" panose="05000000000000000000" pitchFamily="2" charset="2"/>
              <a:buChar char="Ø"/>
            </a:pPr>
            <a:r>
              <a:rPr lang="en-US" dirty="0">
                <a:solidFill>
                  <a:schemeClr val="tx1">
                    <a:lumMod val="65000"/>
                    <a:lumOff val="35000"/>
                  </a:schemeClr>
                </a:solidFill>
              </a:rPr>
              <a:t>Ask what might stop them from being assertive and asking for help</a:t>
            </a:r>
          </a:p>
          <a:p>
            <a:pPr lvl="1">
              <a:buFont typeface="Wingdings" panose="05000000000000000000" pitchFamily="2" charset="2"/>
              <a:buChar char="§"/>
            </a:pPr>
            <a:r>
              <a:rPr lang="en-US" dirty="0">
                <a:solidFill>
                  <a:schemeClr val="tx1">
                    <a:lumMod val="65000"/>
                    <a:lumOff val="35000"/>
                  </a:schemeClr>
                </a:solidFill>
              </a:rPr>
              <a:t>Not valued in women, fear of retaliation and conflict, lack of knowledge of assertiveness as a skill, fear of being called mean or selfish, fear of losing the relationship, forget one’s rights, want to be seen as able to do it all</a:t>
            </a:r>
          </a:p>
          <a:p>
            <a:pPr lvl="1">
              <a:buFont typeface="Wingdings" panose="05000000000000000000" pitchFamily="2" charset="2"/>
              <a:buChar char="§"/>
            </a:pPr>
            <a:r>
              <a:rPr lang="en-US" dirty="0">
                <a:solidFill>
                  <a:schemeClr val="tx1">
                    <a:lumMod val="65000"/>
                    <a:lumOff val="35000"/>
                  </a:schemeClr>
                </a:solidFill>
              </a:rPr>
              <a:t>Refer to handouts on asking for help</a:t>
            </a:r>
          </a:p>
          <a:p>
            <a:pPr>
              <a:buFont typeface="Wingdings" panose="05000000000000000000" pitchFamily="2" charset="2"/>
              <a:buChar char="Ø"/>
            </a:pPr>
            <a:r>
              <a:rPr lang="en-US" dirty="0">
                <a:solidFill>
                  <a:schemeClr val="tx1">
                    <a:lumMod val="65000"/>
                    <a:lumOff val="35000"/>
                  </a:schemeClr>
                </a:solidFill>
              </a:rPr>
              <a:t>Remind group that to overcome these stumbling blocks best to prepare and practice</a:t>
            </a:r>
          </a:p>
          <a:p>
            <a:endParaRPr lang="es-MX" dirty="0"/>
          </a:p>
        </p:txBody>
      </p:sp>
    </p:spTree>
    <p:extLst>
      <p:ext uri="{BB962C8B-B14F-4D97-AF65-F5344CB8AC3E}">
        <p14:creationId xmlns:p14="http://schemas.microsoft.com/office/powerpoint/2010/main" val="13942548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itle 1"/>
          <p:cNvSpPr>
            <a:spLocks noGrp="1"/>
          </p:cNvSpPr>
          <p:nvPr>
            <p:ph type="title"/>
          </p:nvPr>
        </p:nvSpPr>
        <p:spPr/>
        <p:txBody>
          <a:bodyPr>
            <a:normAutofit fontScale="90000"/>
          </a:bodyPr>
          <a:lstStyle/>
          <a:p>
            <a:r>
              <a:rPr lang="en-US" dirty="0" smtClean="0">
                <a:solidFill>
                  <a:schemeClr val="tx1">
                    <a:lumMod val="65000"/>
                    <a:lumOff val="35000"/>
                  </a:schemeClr>
                </a:solidFill>
              </a:rPr>
              <a:t>Session D</a:t>
            </a:r>
            <a:br>
              <a:rPr lang="en-US" dirty="0" smtClean="0">
                <a:solidFill>
                  <a:schemeClr val="tx1">
                    <a:lumMod val="65000"/>
                    <a:lumOff val="35000"/>
                  </a:schemeClr>
                </a:solidFill>
              </a:rPr>
            </a:br>
            <a:r>
              <a:rPr lang="en-US" dirty="0" smtClean="0">
                <a:solidFill>
                  <a:schemeClr val="tx1">
                    <a:lumMod val="65000"/>
                    <a:lumOff val="35000"/>
                  </a:schemeClr>
                </a:solidFill>
              </a:rPr>
              <a:t>Saying No</a:t>
            </a:r>
            <a:endParaRPr lang="en-US" dirty="0">
              <a:solidFill>
                <a:schemeClr val="tx1">
                  <a:lumMod val="65000"/>
                  <a:lumOff val="35000"/>
                </a:schemeClr>
              </a:solidFill>
            </a:endParaRPr>
          </a:p>
        </p:txBody>
      </p:sp>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8493"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Content Placeholder 5"/>
          <p:cNvSpPr>
            <a:spLocks noGrp="1"/>
          </p:cNvSpPr>
          <p:nvPr>
            <p:ph idx="1"/>
          </p:nvPr>
        </p:nvSpPr>
        <p:spPr>
          <a:xfrm>
            <a:off x="1219200" y="1692276"/>
            <a:ext cx="7315200" cy="4419600"/>
          </a:xfrm>
        </p:spPr>
        <p:txBody>
          <a:bodyPr>
            <a:normAutofit fontScale="85000" lnSpcReduction="20000"/>
          </a:bodyPr>
          <a:lstStyle/>
          <a:p>
            <a:pPr>
              <a:buFont typeface="Wingdings" panose="05000000000000000000" pitchFamily="2" charset="2"/>
              <a:buChar char="Ø"/>
            </a:pPr>
            <a:r>
              <a:rPr lang="en-US" sz="2800" dirty="0">
                <a:solidFill>
                  <a:schemeClr val="tx1">
                    <a:lumMod val="65000"/>
                    <a:lumOff val="35000"/>
                  </a:schemeClr>
                </a:solidFill>
              </a:rPr>
              <a:t>Importance of saying no </a:t>
            </a:r>
          </a:p>
          <a:p>
            <a:pPr lvl="1">
              <a:buFont typeface="Wingdings" panose="05000000000000000000" pitchFamily="2" charset="2"/>
              <a:buChar char="§"/>
            </a:pPr>
            <a:r>
              <a:rPr lang="en-US" dirty="0">
                <a:solidFill>
                  <a:schemeClr val="tx1">
                    <a:lumMod val="65000"/>
                    <a:lumOff val="35000"/>
                  </a:schemeClr>
                </a:solidFill>
              </a:rPr>
              <a:t>Double load when baby is here, cannot do it all.</a:t>
            </a:r>
          </a:p>
          <a:p>
            <a:pPr lvl="1">
              <a:buFont typeface="Wingdings" panose="05000000000000000000" pitchFamily="2" charset="2"/>
              <a:buChar char="§"/>
            </a:pPr>
            <a:r>
              <a:rPr lang="en-US" dirty="0">
                <a:solidFill>
                  <a:schemeClr val="tx1">
                    <a:lumMod val="65000"/>
                    <a:lumOff val="35000"/>
                  </a:schemeClr>
                </a:solidFill>
              </a:rPr>
              <a:t>Need to say no to keep a balance in your life.</a:t>
            </a:r>
          </a:p>
          <a:p>
            <a:pPr lvl="1">
              <a:buFont typeface="Wingdings" panose="05000000000000000000" pitchFamily="2" charset="2"/>
              <a:buChar char="§"/>
            </a:pPr>
            <a:r>
              <a:rPr lang="en-US" dirty="0">
                <a:solidFill>
                  <a:schemeClr val="tx1">
                    <a:lumMod val="65000"/>
                    <a:lumOff val="35000"/>
                  </a:schemeClr>
                </a:solidFill>
              </a:rPr>
              <a:t>Have the right to say no</a:t>
            </a:r>
          </a:p>
          <a:p>
            <a:pPr>
              <a:buFont typeface="Wingdings" panose="05000000000000000000" pitchFamily="2" charset="2"/>
              <a:buChar char="Ø"/>
            </a:pPr>
            <a:r>
              <a:rPr lang="en-US" sz="2800" dirty="0">
                <a:solidFill>
                  <a:schemeClr val="tx1">
                    <a:lumMod val="65000"/>
                    <a:lumOff val="35000"/>
                  </a:schemeClr>
                </a:solidFill>
              </a:rPr>
              <a:t>Review “broken record” method</a:t>
            </a:r>
          </a:p>
          <a:p>
            <a:pPr>
              <a:buFont typeface="Wingdings" panose="05000000000000000000" pitchFamily="2" charset="2"/>
              <a:buChar char="Ø"/>
            </a:pPr>
            <a:r>
              <a:rPr lang="en-US" sz="2800" dirty="0">
                <a:solidFill>
                  <a:schemeClr val="tx1">
                    <a:lumMod val="65000"/>
                    <a:lumOff val="35000"/>
                  </a:schemeClr>
                </a:solidFill>
              </a:rPr>
              <a:t>Review when to delay an immediate response (unsure, not confident, </a:t>
            </a:r>
            <a:r>
              <a:rPr lang="en-US" sz="2800" dirty="0" smtClean="0">
                <a:solidFill>
                  <a:schemeClr val="tx1">
                    <a:lumMod val="65000"/>
                    <a:lumOff val="35000"/>
                  </a:schemeClr>
                </a:solidFill>
              </a:rPr>
              <a:t>etc.)  </a:t>
            </a:r>
            <a:r>
              <a:rPr lang="en-US" sz="2800" dirty="0">
                <a:solidFill>
                  <a:schemeClr val="tx1">
                    <a:lumMod val="65000"/>
                    <a:lumOff val="35000"/>
                  </a:schemeClr>
                </a:solidFill>
              </a:rPr>
              <a:t>Provide example.  Provide example of a “partial no” (i.e., say no to babysitting tomorrow but offer next week)</a:t>
            </a:r>
          </a:p>
          <a:p>
            <a:pPr>
              <a:buFont typeface="Wingdings" panose="05000000000000000000" pitchFamily="2" charset="2"/>
              <a:buChar char="Ø"/>
            </a:pPr>
            <a:r>
              <a:rPr lang="en-US" sz="2800" dirty="0">
                <a:solidFill>
                  <a:schemeClr val="tx1">
                    <a:lumMod val="65000"/>
                    <a:lumOff val="35000"/>
                  </a:schemeClr>
                </a:solidFill>
              </a:rPr>
              <a:t>Ask for examples of times when women would have liked to say no but didn’t and problem-solve how to say no in the </a:t>
            </a:r>
            <a:r>
              <a:rPr lang="en-US" sz="2800" dirty="0" smtClean="0">
                <a:solidFill>
                  <a:schemeClr val="tx1">
                    <a:lumMod val="65000"/>
                    <a:lumOff val="35000"/>
                  </a:schemeClr>
                </a:solidFill>
              </a:rPr>
              <a:t>future, including role-plays of situations</a:t>
            </a:r>
            <a:endParaRPr lang="en-US" sz="2800" dirty="0">
              <a:solidFill>
                <a:schemeClr val="tx1">
                  <a:lumMod val="65000"/>
                  <a:lumOff val="35000"/>
                </a:schemeClr>
              </a:solidFill>
            </a:endParaRPr>
          </a:p>
          <a:p>
            <a:endParaRPr lang="es-MX" dirty="0"/>
          </a:p>
        </p:txBody>
      </p:sp>
    </p:spTree>
    <p:extLst>
      <p:ext uri="{BB962C8B-B14F-4D97-AF65-F5344CB8AC3E}">
        <p14:creationId xmlns:p14="http://schemas.microsoft.com/office/powerpoint/2010/main" val="2247407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60908"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D</a:t>
            </a:r>
            <a:br>
              <a:rPr lang="en-US" dirty="0">
                <a:solidFill>
                  <a:schemeClr val="tx1">
                    <a:lumMod val="65000"/>
                    <a:lumOff val="35000"/>
                  </a:schemeClr>
                </a:solidFill>
              </a:rPr>
            </a:br>
            <a:r>
              <a:rPr lang="en-US" dirty="0">
                <a:solidFill>
                  <a:schemeClr val="tx1">
                    <a:lumMod val="65000"/>
                    <a:lumOff val="35000"/>
                  </a:schemeClr>
                </a:solidFill>
              </a:rPr>
              <a:t>Planning for the Future</a:t>
            </a:r>
            <a:endParaRPr lang="es-MX" dirty="0">
              <a:solidFill>
                <a:schemeClr val="tx1">
                  <a:lumMod val="65000"/>
                  <a:lumOff val="35000"/>
                </a:schemeClr>
              </a:solidFill>
            </a:endParaRPr>
          </a:p>
        </p:txBody>
      </p:sp>
      <p:sp>
        <p:nvSpPr>
          <p:cNvPr id="7" name="Content Placeholder 6"/>
          <p:cNvSpPr>
            <a:spLocks noGrp="1"/>
          </p:cNvSpPr>
          <p:nvPr>
            <p:ph idx="1"/>
          </p:nvPr>
        </p:nvSpPr>
        <p:spPr>
          <a:xfrm>
            <a:off x="1204546" y="1692276"/>
            <a:ext cx="7467600" cy="4632324"/>
          </a:xfrm>
        </p:spPr>
        <p:txBody>
          <a:bodyPr>
            <a:normAutofit fontScale="25000" lnSpcReduction="20000"/>
          </a:bodyPr>
          <a:lstStyle/>
          <a:p>
            <a:pPr>
              <a:buFont typeface="Wingdings" panose="05000000000000000000" pitchFamily="2" charset="2"/>
              <a:buChar char="Ø"/>
            </a:pPr>
            <a:r>
              <a:rPr lang="en-US" sz="9600" dirty="0">
                <a:solidFill>
                  <a:schemeClr val="tx1">
                    <a:lumMod val="65000"/>
                    <a:lumOff val="35000"/>
                  </a:schemeClr>
                </a:solidFill>
              </a:rPr>
              <a:t>Importance of future dreams</a:t>
            </a:r>
          </a:p>
          <a:p>
            <a:pPr>
              <a:buFont typeface="Wingdings" panose="05000000000000000000" pitchFamily="2" charset="2"/>
              <a:buChar char="Ø"/>
            </a:pPr>
            <a:r>
              <a:rPr lang="en-US" sz="9600" dirty="0">
                <a:solidFill>
                  <a:schemeClr val="tx1">
                    <a:lumMod val="65000"/>
                    <a:lumOff val="35000"/>
                  </a:schemeClr>
                </a:solidFill>
              </a:rPr>
              <a:t>Refer to handout infancy does not last forever, hold onto your dreams</a:t>
            </a:r>
          </a:p>
          <a:p>
            <a:pPr>
              <a:buFont typeface="Wingdings" panose="05000000000000000000" pitchFamily="2" charset="2"/>
              <a:buChar char="Ø"/>
            </a:pPr>
            <a:r>
              <a:rPr lang="en-US" sz="9600" dirty="0">
                <a:solidFill>
                  <a:schemeClr val="tx1">
                    <a:lumMod val="65000"/>
                    <a:lumOff val="35000"/>
                  </a:schemeClr>
                </a:solidFill>
              </a:rPr>
              <a:t>Importance of taking baby steps makes you feel productive and confident (use example of house to clean –overwhelming but closet  by closet more manageable)</a:t>
            </a:r>
          </a:p>
          <a:p>
            <a:pPr>
              <a:buFont typeface="Wingdings" panose="05000000000000000000" pitchFamily="2" charset="2"/>
              <a:buChar char="Ø"/>
            </a:pPr>
            <a:r>
              <a:rPr lang="en-US" sz="9600" dirty="0">
                <a:solidFill>
                  <a:schemeClr val="tx1">
                    <a:lumMod val="65000"/>
                    <a:lumOff val="35000"/>
                  </a:schemeClr>
                </a:solidFill>
              </a:rPr>
              <a:t>Refer to </a:t>
            </a:r>
            <a:r>
              <a:rPr lang="en-US" sz="9600" dirty="0" smtClean="0">
                <a:solidFill>
                  <a:schemeClr val="tx1">
                    <a:lumMod val="65000"/>
                    <a:lumOff val="35000"/>
                  </a:schemeClr>
                </a:solidFill>
              </a:rPr>
              <a:t>Handout </a:t>
            </a:r>
            <a:r>
              <a:rPr lang="en-US" sz="9600" dirty="0">
                <a:solidFill>
                  <a:schemeClr val="tx1">
                    <a:lumMod val="65000"/>
                    <a:lumOff val="35000"/>
                  </a:schemeClr>
                </a:solidFill>
              </a:rPr>
              <a:t>on planning for future</a:t>
            </a:r>
          </a:p>
          <a:p>
            <a:pPr>
              <a:buFont typeface="Wingdings" panose="05000000000000000000" pitchFamily="2" charset="2"/>
              <a:buChar char="Ø"/>
            </a:pPr>
            <a:r>
              <a:rPr lang="en-US" sz="9600" dirty="0">
                <a:solidFill>
                  <a:schemeClr val="tx1">
                    <a:lumMod val="65000"/>
                    <a:lumOff val="35000"/>
                  </a:schemeClr>
                </a:solidFill>
              </a:rPr>
              <a:t>Ask the group, “What steps do you need to take towards working towards your dream/goal? How will you accomplish this? When?”</a:t>
            </a:r>
          </a:p>
          <a:p>
            <a:pPr>
              <a:buFont typeface="Wingdings" panose="05000000000000000000" pitchFamily="2" charset="2"/>
              <a:buChar char="Ø"/>
            </a:pPr>
            <a:r>
              <a:rPr lang="en-US" sz="9600" dirty="0">
                <a:solidFill>
                  <a:schemeClr val="tx1">
                    <a:lumMod val="65000"/>
                    <a:lumOff val="35000"/>
                  </a:schemeClr>
                </a:solidFill>
              </a:rPr>
              <a:t>Work through an example with each group member, and encourage group to brainstorm ideas for </a:t>
            </a:r>
            <a:r>
              <a:rPr lang="en-US" sz="9600" dirty="0" smtClean="0">
                <a:solidFill>
                  <a:schemeClr val="tx1">
                    <a:lumMod val="65000"/>
                    <a:lumOff val="35000"/>
                  </a:schemeClr>
                </a:solidFill>
              </a:rPr>
              <a:t>one another</a:t>
            </a:r>
            <a:endParaRPr lang="en-US" sz="9600" dirty="0">
              <a:solidFill>
                <a:schemeClr val="tx1">
                  <a:lumMod val="65000"/>
                  <a:lumOff val="35000"/>
                </a:schemeClr>
              </a:solidFill>
            </a:endParaRPr>
          </a:p>
          <a:p>
            <a:endParaRPr lang="es-MX" sz="4400" dirty="0"/>
          </a:p>
        </p:txBody>
      </p:sp>
    </p:spTree>
    <p:extLst>
      <p:ext uri="{BB962C8B-B14F-4D97-AF65-F5344CB8AC3E}">
        <p14:creationId xmlns:p14="http://schemas.microsoft.com/office/powerpoint/2010/main" val="3162706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6"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Content Placeholder 4"/>
          <p:cNvSpPr>
            <a:spLocks noGrp="1"/>
          </p:cNvSpPr>
          <p:nvPr>
            <p:ph idx="1"/>
          </p:nvPr>
        </p:nvSpPr>
        <p:spPr>
          <a:xfrm>
            <a:off x="1066800" y="1689345"/>
            <a:ext cx="7889631" cy="4399571"/>
          </a:xfrm>
        </p:spPr>
        <p:txBody>
          <a:bodyPr>
            <a:normAutofit/>
          </a:bodyPr>
          <a:lstStyle/>
          <a:p>
            <a:pPr>
              <a:buFont typeface="Wingdings" panose="05000000000000000000" pitchFamily="2" charset="2"/>
              <a:buChar char="Ø"/>
            </a:pPr>
            <a:r>
              <a:rPr lang="en-US" sz="2800" dirty="0">
                <a:solidFill>
                  <a:schemeClr val="tx1">
                    <a:lumMod val="65000"/>
                    <a:lumOff val="35000"/>
                  </a:schemeClr>
                </a:solidFill>
              </a:rPr>
              <a:t>Current expectations</a:t>
            </a:r>
          </a:p>
          <a:p>
            <a:pPr lvl="1">
              <a:buFont typeface="Wingdings" panose="05000000000000000000" pitchFamily="2" charset="2"/>
              <a:buChar char="§"/>
            </a:pPr>
            <a:r>
              <a:rPr lang="en-US" sz="2400" dirty="0" smtClean="0">
                <a:solidFill>
                  <a:schemeClr val="tx1">
                    <a:lumMod val="65000"/>
                    <a:lumOff val="35000"/>
                  </a:schemeClr>
                </a:solidFill>
              </a:rPr>
              <a:t>Society’s </a:t>
            </a:r>
            <a:r>
              <a:rPr lang="en-US" sz="2400" dirty="0">
                <a:solidFill>
                  <a:schemeClr val="tx1">
                    <a:lumMod val="65000"/>
                    <a:lumOff val="35000"/>
                  </a:schemeClr>
                </a:solidFill>
              </a:rPr>
              <a:t>expectations from media </a:t>
            </a:r>
            <a:r>
              <a:rPr lang="en-US" sz="2400" dirty="0" smtClean="0">
                <a:solidFill>
                  <a:schemeClr val="tx1">
                    <a:lumMod val="65000"/>
                    <a:lumOff val="35000"/>
                  </a:schemeClr>
                </a:solidFill>
              </a:rPr>
              <a:t>etc., </a:t>
            </a:r>
            <a:r>
              <a:rPr lang="en-US" sz="2400" dirty="0">
                <a:solidFill>
                  <a:schemeClr val="tx1">
                    <a:lumMod val="65000"/>
                    <a:lumOff val="35000"/>
                  </a:schemeClr>
                </a:solidFill>
              </a:rPr>
              <a:t>stories heard from woman’s own mom, sisters, friends, own story/expectations, different experiences among </a:t>
            </a:r>
            <a:r>
              <a:rPr lang="en-US" sz="2400" dirty="0" smtClean="0">
                <a:solidFill>
                  <a:schemeClr val="tx1">
                    <a:lumMod val="65000"/>
                    <a:lumOff val="35000"/>
                  </a:schemeClr>
                </a:solidFill>
              </a:rPr>
              <a:t>women</a:t>
            </a:r>
          </a:p>
          <a:p>
            <a:pPr lvl="1">
              <a:buFont typeface="Wingdings" panose="05000000000000000000" pitchFamily="2" charset="2"/>
              <a:buChar char="§"/>
            </a:pPr>
            <a:endParaRPr lang="en-US" sz="2400" dirty="0">
              <a:solidFill>
                <a:schemeClr val="tx1">
                  <a:lumMod val="65000"/>
                  <a:lumOff val="35000"/>
                </a:schemeClr>
              </a:solidFill>
            </a:endParaRPr>
          </a:p>
          <a:p>
            <a:pPr>
              <a:buFont typeface="Wingdings" panose="05000000000000000000" pitchFamily="2" charset="2"/>
              <a:buChar char="Ø"/>
            </a:pPr>
            <a:r>
              <a:rPr lang="en-US" sz="2800" dirty="0">
                <a:solidFill>
                  <a:schemeClr val="tx1">
                    <a:lumMod val="65000"/>
                    <a:lumOff val="35000"/>
                  </a:schemeClr>
                </a:solidFill>
              </a:rPr>
              <a:t>Reality of having a </a:t>
            </a:r>
            <a:r>
              <a:rPr lang="en-US" sz="2800" dirty="0" smtClean="0">
                <a:solidFill>
                  <a:schemeClr val="tx1">
                    <a:lumMod val="65000"/>
                    <a:lumOff val="35000"/>
                  </a:schemeClr>
                </a:solidFill>
              </a:rPr>
              <a:t>baby</a:t>
            </a:r>
          </a:p>
          <a:p>
            <a:pPr lvl="1">
              <a:buFont typeface="Wingdings" panose="05000000000000000000" pitchFamily="2" charset="2"/>
              <a:buChar char="§"/>
            </a:pPr>
            <a:r>
              <a:rPr lang="en-US" sz="2400" dirty="0" smtClean="0">
                <a:solidFill>
                  <a:schemeClr val="tx1">
                    <a:lumMod val="65000"/>
                    <a:lumOff val="35000"/>
                  </a:schemeClr>
                </a:solidFill>
              </a:rPr>
              <a:t>Hardest job, little training, sleep deprivation etc.</a:t>
            </a:r>
          </a:p>
          <a:p>
            <a:pPr marL="0" indent="0">
              <a:buNone/>
            </a:pPr>
            <a:endParaRPr lang="es-MX" dirty="0"/>
          </a:p>
        </p:txBody>
      </p:sp>
      <p:sp>
        <p:nvSpPr>
          <p:cNvPr id="8" name="Title 7"/>
          <p:cNvSpPr>
            <a:spLocks noGrp="1"/>
          </p:cNvSpPr>
          <p:nvPr>
            <p:ph type="title"/>
          </p:nvPr>
        </p:nvSpPr>
        <p:spPr/>
        <p:txBody>
          <a:bodyPr>
            <a:normAutofit fontScale="90000"/>
          </a:bodyPr>
          <a:lstStyle/>
          <a:p>
            <a:r>
              <a:rPr lang="en-US" sz="4000" dirty="0">
                <a:solidFill>
                  <a:schemeClr val="tx1">
                    <a:lumMod val="65000"/>
                    <a:lumOff val="35000"/>
                  </a:schemeClr>
                </a:solidFill>
              </a:rPr>
              <a:t>Session A </a:t>
            </a:r>
            <a:r>
              <a:rPr lang="en-US" sz="4000" dirty="0" smtClean="0">
                <a:solidFill>
                  <a:schemeClr val="tx1">
                    <a:lumMod val="65000"/>
                    <a:lumOff val="35000"/>
                  </a:schemeClr>
                </a:solidFill>
              </a:rPr>
              <a:t/>
            </a:r>
            <a:br>
              <a:rPr lang="en-US" sz="4000" dirty="0" smtClean="0">
                <a:solidFill>
                  <a:schemeClr val="tx1">
                    <a:lumMod val="65000"/>
                    <a:lumOff val="35000"/>
                  </a:schemeClr>
                </a:solidFill>
              </a:rPr>
            </a:br>
            <a:r>
              <a:rPr lang="en-US" sz="4000" dirty="0" smtClean="0">
                <a:solidFill>
                  <a:schemeClr val="tx1">
                    <a:lumMod val="65000"/>
                    <a:lumOff val="35000"/>
                  </a:schemeClr>
                </a:solidFill>
              </a:rPr>
              <a:t>Views </a:t>
            </a:r>
            <a:r>
              <a:rPr lang="en-US" sz="4000" dirty="0">
                <a:solidFill>
                  <a:schemeClr val="tx1">
                    <a:lumMod val="65000"/>
                    <a:lumOff val="35000"/>
                  </a:schemeClr>
                </a:solidFill>
              </a:rPr>
              <a:t>on Motherhood</a:t>
            </a:r>
            <a:endParaRPr lang="es-MX" sz="4000" dirty="0"/>
          </a:p>
        </p:txBody>
      </p:sp>
    </p:spTree>
    <p:extLst>
      <p:ext uri="{BB962C8B-B14F-4D97-AF65-F5344CB8AC3E}">
        <p14:creationId xmlns:p14="http://schemas.microsoft.com/office/powerpoint/2010/main" val="627838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8493"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lstStyle/>
          <a:p>
            <a:r>
              <a:rPr lang="en-US" dirty="0">
                <a:solidFill>
                  <a:schemeClr val="tx1">
                    <a:lumMod val="65000"/>
                    <a:lumOff val="35000"/>
                  </a:schemeClr>
                </a:solidFill>
              </a:rPr>
              <a:t>Wrap up</a:t>
            </a:r>
            <a:endParaRPr lang="es-MX" dirty="0">
              <a:solidFill>
                <a:schemeClr val="tx1">
                  <a:lumMod val="65000"/>
                  <a:lumOff val="35000"/>
                </a:schemeClr>
              </a:solidFill>
            </a:endParaRPr>
          </a:p>
        </p:txBody>
      </p:sp>
      <p:sp>
        <p:nvSpPr>
          <p:cNvPr id="8" name="Content Placeholder 7"/>
          <p:cNvSpPr>
            <a:spLocks noGrp="1"/>
          </p:cNvSpPr>
          <p:nvPr>
            <p:ph idx="1"/>
          </p:nvPr>
        </p:nvSpPr>
        <p:spPr>
          <a:xfrm>
            <a:off x="1066800" y="1692276"/>
            <a:ext cx="7467600" cy="4403725"/>
          </a:xfrm>
        </p:spPr>
        <p:txBody>
          <a:bodyPr>
            <a:normAutofit/>
          </a:bodyPr>
          <a:lstStyle/>
          <a:p>
            <a:pPr>
              <a:buFont typeface="Wingdings" panose="05000000000000000000" pitchFamily="2" charset="2"/>
              <a:buChar char="Ø"/>
            </a:pPr>
            <a:r>
              <a:rPr lang="en-US" dirty="0">
                <a:solidFill>
                  <a:schemeClr val="tx1">
                    <a:lumMod val="65000"/>
                    <a:lumOff val="35000"/>
                  </a:schemeClr>
                </a:solidFill>
              </a:rPr>
              <a:t>Assign Goal Setting </a:t>
            </a:r>
            <a:r>
              <a:rPr lang="en-US" dirty="0" smtClean="0">
                <a:solidFill>
                  <a:schemeClr val="tx1">
                    <a:lumMod val="65000"/>
                    <a:lumOff val="35000"/>
                  </a:schemeClr>
                </a:solidFill>
              </a:rPr>
              <a:t>Homework</a:t>
            </a:r>
            <a:endParaRPr lang="en-US" dirty="0">
              <a:solidFill>
                <a:schemeClr val="tx1">
                  <a:lumMod val="65000"/>
                  <a:lumOff val="35000"/>
                </a:schemeClr>
              </a:solidFill>
            </a:endParaRPr>
          </a:p>
          <a:p>
            <a:pPr>
              <a:buFont typeface="Wingdings" panose="05000000000000000000" pitchFamily="2" charset="2"/>
              <a:buChar char="Ø"/>
            </a:pPr>
            <a:r>
              <a:rPr lang="en-US" dirty="0">
                <a:solidFill>
                  <a:schemeClr val="tx1">
                    <a:lumMod val="65000"/>
                    <a:lumOff val="35000"/>
                  </a:schemeClr>
                </a:solidFill>
              </a:rPr>
              <a:t>Review handout ROSE Final </a:t>
            </a:r>
            <a:r>
              <a:rPr lang="en-US" dirty="0" smtClean="0">
                <a:solidFill>
                  <a:schemeClr val="tx1">
                    <a:lumMod val="65000"/>
                    <a:lumOff val="35000"/>
                  </a:schemeClr>
                </a:solidFill>
              </a:rPr>
              <a:t>Tips</a:t>
            </a:r>
            <a:endParaRPr lang="en-US" dirty="0">
              <a:solidFill>
                <a:schemeClr val="tx1">
                  <a:lumMod val="65000"/>
                  <a:lumOff val="35000"/>
                </a:schemeClr>
              </a:solidFill>
            </a:endParaRPr>
          </a:p>
          <a:p>
            <a:pPr>
              <a:buFont typeface="Wingdings" panose="05000000000000000000" pitchFamily="2" charset="2"/>
              <a:buChar char="Ø"/>
            </a:pPr>
            <a:r>
              <a:rPr lang="en-US" dirty="0">
                <a:solidFill>
                  <a:schemeClr val="tx1">
                    <a:lumMod val="65000"/>
                    <a:lumOff val="35000"/>
                  </a:schemeClr>
                </a:solidFill>
              </a:rPr>
              <a:t>If </a:t>
            </a:r>
            <a:r>
              <a:rPr lang="en-US" dirty="0" smtClean="0">
                <a:solidFill>
                  <a:schemeClr val="tx1">
                    <a:lumMod val="65000"/>
                    <a:lumOff val="35000"/>
                  </a:schemeClr>
                </a:solidFill>
              </a:rPr>
              <a:t>time, </a:t>
            </a:r>
            <a:r>
              <a:rPr lang="en-US" dirty="0">
                <a:solidFill>
                  <a:schemeClr val="tx1">
                    <a:lumMod val="65000"/>
                    <a:lumOff val="35000"/>
                  </a:schemeClr>
                </a:solidFill>
              </a:rPr>
              <a:t>complete </a:t>
            </a:r>
            <a:r>
              <a:rPr lang="en-US" dirty="0" smtClean="0">
                <a:solidFill>
                  <a:schemeClr val="tx1">
                    <a:lumMod val="65000"/>
                    <a:lumOff val="35000"/>
                  </a:schemeClr>
                </a:solidFill>
              </a:rPr>
              <a:t>Handout </a:t>
            </a:r>
            <a:r>
              <a:rPr lang="en-US" dirty="0">
                <a:solidFill>
                  <a:schemeClr val="tx1">
                    <a:lumMod val="65000"/>
                    <a:lumOff val="35000"/>
                  </a:schemeClr>
                </a:solidFill>
              </a:rPr>
              <a:t>on </a:t>
            </a:r>
            <a:r>
              <a:rPr lang="en-US" dirty="0" smtClean="0">
                <a:solidFill>
                  <a:schemeClr val="tx1">
                    <a:lumMod val="65000"/>
                    <a:lumOff val="35000"/>
                  </a:schemeClr>
                </a:solidFill>
              </a:rPr>
              <a:t>My </a:t>
            </a:r>
            <a:r>
              <a:rPr lang="en-US" dirty="0">
                <a:solidFill>
                  <a:schemeClr val="tx1">
                    <a:lumMod val="65000"/>
                    <a:lumOff val="35000"/>
                  </a:schemeClr>
                </a:solidFill>
              </a:rPr>
              <a:t>R</a:t>
            </a:r>
            <a:r>
              <a:rPr lang="en-US" dirty="0" smtClean="0">
                <a:solidFill>
                  <a:schemeClr val="tx1">
                    <a:lumMod val="65000"/>
                    <a:lumOff val="35000"/>
                  </a:schemeClr>
                </a:solidFill>
              </a:rPr>
              <a:t>esources</a:t>
            </a:r>
            <a:endParaRPr lang="en-US" dirty="0">
              <a:solidFill>
                <a:schemeClr val="tx1">
                  <a:lumMod val="65000"/>
                  <a:lumOff val="35000"/>
                </a:schemeClr>
              </a:solidFill>
            </a:endParaRPr>
          </a:p>
          <a:p>
            <a:pPr>
              <a:buFont typeface="Wingdings" panose="05000000000000000000" pitchFamily="2" charset="2"/>
              <a:buChar char="Ø"/>
            </a:pPr>
            <a:r>
              <a:rPr lang="en-US" dirty="0">
                <a:solidFill>
                  <a:schemeClr val="tx1">
                    <a:lumMod val="65000"/>
                    <a:lumOff val="35000"/>
                  </a:schemeClr>
                </a:solidFill>
              </a:rPr>
              <a:t>Remind that once they will want to come and see them and their baby-to see how they are </a:t>
            </a:r>
            <a:r>
              <a:rPr lang="en-US" dirty="0" smtClean="0">
                <a:solidFill>
                  <a:schemeClr val="tx1">
                    <a:lumMod val="65000"/>
                    <a:lumOff val="35000"/>
                  </a:schemeClr>
                </a:solidFill>
              </a:rPr>
              <a:t>doing</a:t>
            </a:r>
            <a:endParaRPr lang="en-US" dirty="0">
              <a:solidFill>
                <a:schemeClr val="tx1">
                  <a:lumMod val="65000"/>
                  <a:lumOff val="35000"/>
                </a:schemeClr>
              </a:solidFill>
            </a:endParaRPr>
          </a:p>
          <a:p>
            <a:endParaRPr lang="es-MX" dirty="0"/>
          </a:p>
        </p:txBody>
      </p:sp>
    </p:spTree>
    <p:extLst>
      <p:ext uri="{BB962C8B-B14F-4D97-AF65-F5344CB8AC3E}">
        <p14:creationId xmlns:p14="http://schemas.microsoft.com/office/powerpoint/2010/main" val="33982138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Review Session</a:t>
            </a:r>
            <a:br>
              <a:rPr lang="en-US" dirty="0">
                <a:solidFill>
                  <a:schemeClr val="tx1">
                    <a:lumMod val="65000"/>
                    <a:lumOff val="35000"/>
                  </a:schemeClr>
                </a:solidFill>
              </a:rPr>
            </a:br>
            <a:r>
              <a:rPr lang="en-US" dirty="0">
                <a:solidFill>
                  <a:schemeClr val="tx1">
                    <a:lumMod val="65000"/>
                    <a:lumOff val="35000"/>
                  </a:schemeClr>
                </a:solidFill>
              </a:rPr>
              <a:t>After baby is born </a:t>
            </a:r>
            <a:endParaRPr lang="es-MX" dirty="0">
              <a:solidFill>
                <a:schemeClr val="tx1">
                  <a:lumMod val="65000"/>
                  <a:lumOff val="35000"/>
                </a:schemeClr>
              </a:solidFill>
            </a:endParaRPr>
          </a:p>
        </p:txBody>
      </p:sp>
      <p:sp>
        <p:nvSpPr>
          <p:cNvPr id="7" name="Content Placeholder 6"/>
          <p:cNvSpPr>
            <a:spLocks noGrp="1"/>
          </p:cNvSpPr>
          <p:nvPr>
            <p:ph idx="1"/>
          </p:nvPr>
        </p:nvSpPr>
        <p:spPr>
          <a:xfrm>
            <a:off x="1295400" y="1692276"/>
            <a:ext cx="7315200" cy="4708524"/>
          </a:xfrm>
        </p:spPr>
        <p:txBody>
          <a:bodyPr>
            <a:normAutofit fontScale="92500" lnSpcReduction="10000"/>
          </a:bodyPr>
          <a:lstStyle/>
          <a:p>
            <a:pPr>
              <a:buFont typeface="Wingdings" panose="05000000000000000000" pitchFamily="2" charset="2"/>
              <a:buChar char="Ø"/>
            </a:pPr>
            <a:r>
              <a:rPr lang="en-US" dirty="0">
                <a:solidFill>
                  <a:schemeClr val="tx1">
                    <a:lumMod val="65000"/>
                    <a:lumOff val="35000"/>
                  </a:schemeClr>
                </a:solidFill>
              </a:rPr>
              <a:t>Review notes from prior sessions</a:t>
            </a:r>
          </a:p>
          <a:p>
            <a:pPr>
              <a:buFont typeface="Wingdings" panose="05000000000000000000" pitchFamily="2" charset="2"/>
              <a:buChar char="Ø"/>
            </a:pPr>
            <a:r>
              <a:rPr lang="en-US" dirty="0">
                <a:solidFill>
                  <a:schemeClr val="tx1">
                    <a:lumMod val="65000"/>
                    <a:lumOff val="35000"/>
                  </a:schemeClr>
                </a:solidFill>
              </a:rPr>
              <a:t>Reintroduce yourself</a:t>
            </a:r>
          </a:p>
          <a:p>
            <a:pPr lvl="1">
              <a:buFont typeface="Wingdings" panose="05000000000000000000" pitchFamily="2" charset="2"/>
              <a:buChar char="§"/>
            </a:pPr>
            <a:r>
              <a:rPr lang="en-US" dirty="0">
                <a:solidFill>
                  <a:schemeClr val="tx1">
                    <a:lumMod val="65000"/>
                    <a:lumOff val="35000"/>
                  </a:schemeClr>
                </a:solidFill>
              </a:rPr>
              <a:t>Inquire about birth, baby, </a:t>
            </a:r>
            <a:r>
              <a:rPr lang="en-US" dirty="0" smtClean="0">
                <a:solidFill>
                  <a:schemeClr val="tx1">
                    <a:lumMod val="65000"/>
                    <a:lumOff val="35000"/>
                  </a:schemeClr>
                </a:solidFill>
              </a:rPr>
              <a:t>etc.</a:t>
            </a:r>
            <a:endParaRPr lang="en-US" dirty="0">
              <a:solidFill>
                <a:schemeClr val="tx1">
                  <a:lumMod val="65000"/>
                  <a:lumOff val="35000"/>
                </a:schemeClr>
              </a:solidFill>
            </a:endParaRPr>
          </a:p>
          <a:p>
            <a:pPr>
              <a:buFont typeface="Wingdings" panose="05000000000000000000" pitchFamily="2" charset="2"/>
              <a:buChar char="Ø"/>
            </a:pPr>
            <a:r>
              <a:rPr lang="en-US" dirty="0">
                <a:solidFill>
                  <a:schemeClr val="tx1">
                    <a:lumMod val="65000"/>
                    <a:lumOff val="35000"/>
                  </a:schemeClr>
                </a:solidFill>
              </a:rPr>
              <a:t>Review symptoms of depression</a:t>
            </a:r>
          </a:p>
          <a:p>
            <a:pPr lvl="1">
              <a:buFont typeface="Wingdings" panose="05000000000000000000" pitchFamily="2" charset="2"/>
              <a:buChar char="§"/>
            </a:pPr>
            <a:r>
              <a:rPr lang="en-US" dirty="0">
                <a:solidFill>
                  <a:schemeClr val="tx1">
                    <a:lumMod val="65000"/>
                    <a:lumOff val="35000"/>
                  </a:schemeClr>
                </a:solidFill>
              </a:rPr>
              <a:t>Inquire about baby blues and postpartum depression (use handouts from session A)</a:t>
            </a:r>
          </a:p>
          <a:p>
            <a:pPr lvl="1">
              <a:buFont typeface="Wingdings" panose="05000000000000000000" pitchFamily="2" charset="2"/>
              <a:buChar char="§"/>
            </a:pPr>
            <a:r>
              <a:rPr lang="en-US" dirty="0">
                <a:solidFill>
                  <a:schemeClr val="tx1">
                    <a:lumMod val="65000"/>
                    <a:lumOff val="35000"/>
                  </a:schemeClr>
                </a:solidFill>
              </a:rPr>
              <a:t>Normalize wherever possible</a:t>
            </a:r>
          </a:p>
          <a:p>
            <a:pPr>
              <a:buFont typeface="Wingdings" panose="05000000000000000000" pitchFamily="2" charset="2"/>
              <a:buChar char="Ø"/>
            </a:pPr>
            <a:r>
              <a:rPr lang="en-US" dirty="0">
                <a:solidFill>
                  <a:schemeClr val="tx1">
                    <a:lumMod val="65000"/>
                    <a:lumOff val="35000"/>
                  </a:schemeClr>
                </a:solidFill>
              </a:rPr>
              <a:t>Review resources</a:t>
            </a:r>
          </a:p>
          <a:p>
            <a:pPr lvl="1">
              <a:buFont typeface="Wingdings" panose="05000000000000000000" pitchFamily="2" charset="2"/>
              <a:buChar char="§"/>
            </a:pPr>
            <a:r>
              <a:rPr lang="en-US" dirty="0">
                <a:solidFill>
                  <a:schemeClr val="tx1">
                    <a:lumMod val="65000"/>
                    <a:lumOff val="35000"/>
                  </a:schemeClr>
                </a:solidFill>
              </a:rPr>
              <a:t>Support lines, support groups, treatment centers, </a:t>
            </a:r>
            <a:r>
              <a:rPr lang="en-US" dirty="0" smtClean="0">
                <a:solidFill>
                  <a:schemeClr val="tx1">
                    <a:lumMod val="65000"/>
                    <a:lumOff val="35000"/>
                  </a:schemeClr>
                </a:solidFill>
              </a:rPr>
              <a:t>if needed</a:t>
            </a:r>
            <a:endParaRPr lang="es-MX" dirty="0">
              <a:solidFill>
                <a:schemeClr val="tx1">
                  <a:lumMod val="65000"/>
                  <a:lumOff val="35000"/>
                </a:schemeClr>
              </a:solidFill>
            </a:endParaRPr>
          </a:p>
        </p:txBody>
      </p:sp>
    </p:spTree>
    <p:extLst>
      <p:ext uri="{BB962C8B-B14F-4D97-AF65-F5344CB8AC3E}">
        <p14:creationId xmlns:p14="http://schemas.microsoft.com/office/powerpoint/2010/main" val="10807078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Review Session </a:t>
            </a:r>
            <a:br>
              <a:rPr lang="en-US" dirty="0">
                <a:solidFill>
                  <a:schemeClr val="tx1">
                    <a:lumMod val="65000"/>
                    <a:lumOff val="35000"/>
                  </a:schemeClr>
                </a:solidFill>
              </a:rPr>
            </a:br>
            <a:r>
              <a:rPr lang="en-US" dirty="0">
                <a:solidFill>
                  <a:schemeClr val="tx1">
                    <a:lumMod val="65000"/>
                    <a:lumOff val="35000"/>
                  </a:schemeClr>
                </a:solidFill>
              </a:rPr>
              <a:t>Interpersonal Difficulties</a:t>
            </a:r>
            <a:endParaRPr lang="es-MX" dirty="0">
              <a:solidFill>
                <a:schemeClr val="tx1">
                  <a:lumMod val="65000"/>
                  <a:lumOff val="35000"/>
                </a:schemeClr>
              </a:solidFill>
            </a:endParaRPr>
          </a:p>
        </p:txBody>
      </p:sp>
      <p:sp>
        <p:nvSpPr>
          <p:cNvPr id="7" name="Content Placeholder 6"/>
          <p:cNvSpPr>
            <a:spLocks noGrp="1"/>
          </p:cNvSpPr>
          <p:nvPr>
            <p:ph idx="1"/>
          </p:nvPr>
        </p:nvSpPr>
        <p:spPr>
          <a:xfrm>
            <a:off x="838200" y="1692276"/>
            <a:ext cx="7391400" cy="4571999"/>
          </a:xfrm>
        </p:spPr>
        <p:txBody>
          <a:bodyPr/>
          <a:lstStyle/>
          <a:p>
            <a:pPr>
              <a:buFont typeface="Wingdings" panose="05000000000000000000" pitchFamily="2" charset="2"/>
              <a:buChar char="Ø"/>
            </a:pPr>
            <a:r>
              <a:rPr lang="en-US" dirty="0">
                <a:solidFill>
                  <a:schemeClr val="tx1">
                    <a:lumMod val="65000"/>
                    <a:lumOff val="35000"/>
                  </a:schemeClr>
                </a:solidFill>
              </a:rPr>
              <a:t>Inquire about interpersonal difficulties that were raised from prior sessions</a:t>
            </a:r>
          </a:p>
          <a:p>
            <a:pPr>
              <a:buFont typeface="Wingdings" panose="05000000000000000000" pitchFamily="2" charset="2"/>
              <a:buChar char="Ø"/>
            </a:pPr>
            <a:r>
              <a:rPr lang="en-US" dirty="0">
                <a:solidFill>
                  <a:schemeClr val="tx1">
                    <a:lumMod val="65000"/>
                    <a:lumOff val="35000"/>
                  </a:schemeClr>
                </a:solidFill>
              </a:rPr>
              <a:t>Inquire about postpartum difficulties with key people in her life (her partner, extended family or friends) </a:t>
            </a:r>
          </a:p>
          <a:p>
            <a:pPr>
              <a:buFont typeface="Wingdings" panose="05000000000000000000" pitchFamily="2" charset="2"/>
              <a:buChar char="Ø"/>
            </a:pPr>
            <a:r>
              <a:rPr lang="en-US" dirty="0">
                <a:solidFill>
                  <a:schemeClr val="tx1">
                    <a:lumMod val="65000"/>
                    <a:lumOff val="35000"/>
                  </a:schemeClr>
                </a:solidFill>
              </a:rPr>
              <a:t>Inquire about postpartum adjustment to and any sadness about past or recent losses of close relatives or friends</a:t>
            </a:r>
          </a:p>
          <a:p>
            <a:pPr marL="0" indent="0">
              <a:buNone/>
            </a:pPr>
            <a:endParaRPr lang="es-MX" dirty="0"/>
          </a:p>
        </p:txBody>
      </p:sp>
    </p:spTree>
    <p:extLst>
      <p:ext uri="{BB962C8B-B14F-4D97-AF65-F5344CB8AC3E}">
        <p14:creationId xmlns:p14="http://schemas.microsoft.com/office/powerpoint/2010/main" val="3346548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a:bodyPr>
          <a:lstStyle/>
          <a:p>
            <a:r>
              <a:rPr lang="en-US" sz="4000" dirty="0">
                <a:solidFill>
                  <a:schemeClr val="tx1">
                    <a:lumMod val="65000"/>
                    <a:lumOff val="35000"/>
                  </a:schemeClr>
                </a:solidFill>
              </a:rPr>
              <a:t>Review Session</a:t>
            </a:r>
            <a:endParaRPr lang="es-MX" sz="4000" dirty="0">
              <a:solidFill>
                <a:schemeClr val="tx1">
                  <a:lumMod val="65000"/>
                  <a:lumOff val="35000"/>
                </a:schemeClr>
              </a:solidFill>
            </a:endParaRPr>
          </a:p>
        </p:txBody>
      </p:sp>
      <p:sp>
        <p:nvSpPr>
          <p:cNvPr id="7" name="Content Placeholder 6"/>
          <p:cNvSpPr>
            <a:spLocks noGrp="1"/>
          </p:cNvSpPr>
          <p:nvPr>
            <p:ph idx="1"/>
          </p:nvPr>
        </p:nvSpPr>
        <p:spPr>
          <a:xfrm>
            <a:off x="1273358" y="1692276"/>
            <a:ext cx="7162800" cy="4556124"/>
          </a:xfrm>
        </p:spPr>
        <p:txBody>
          <a:bodyPr>
            <a:normAutofit lnSpcReduction="10000"/>
          </a:bodyPr>
          <a:lstStyle/>
          <a:p>
            <a:pPr>
              <a:buFont typeface="Wingdings" panose="05000000000000000000" pitchFamily="2" charset="2"/>
              <a:buChar char="Ø"/>
            </a:pPr>
            <a:r>
              <a:rPr lang="en-US" dirty="0">
                <a:solidFill>
                  <a:schemeClr val="tx1">
                    <a:lumMod val="65000"/>
                    <a:lumOff val="35000"/>
                  </a:schemeClr>
                </a:solidFill>
              </a:rPr>
              <a:t>Discuss difficulties and how might relate to her mood</a:t>
            </a:r>
          </a:p>
          <a:p>
            <a:pPr>
              <a:buFont typeface="Wingdings" panose="05000000000000000000" pitchFamily="2" charset="2"/>
              <a:buChar char="Ø"/>
            </a:pPr>
            <a:r>
              <a:rPr lang="en-US" dirty="0">
                <a:solidFill>
                  <a:schemeClr val="tx1">
                    <a:lumMod val="65000"/>
                    <a:lumOff val="35000"/>
                  </a:schemeClr>
                </a:solidFill>
              </a:rPr>
              <a:t>If more than one issue ask which one she would like to discuss. </a:t>
            </a:r>
          </a:p>
          <a:p>
            <a:pPr>
              <a:buFont typeface="Wingdings" panose="05000000000000000000" pitchFamily="2" charset="2"/>
              <a:buChar char="Ø"/>
            </a:pPr>
            <a:r>
              <a:rPr lang="en-US" dirty="0">
                <a:solidFill>
                  <a:schemeClr val="tx1">
                    <a:lumMod val="65000"/>
                    <a:lumOff val="35000"/>
                  </a:schemeClr>
                </a:solidFill>
              </a:rPr>
              <a:t>If no difficulties, reviews ROSE highlights</a:t>
            </a:r>
          </a:p>
          <a:p>
            <a:pPr lvl="1">
              <a:buFont typeface="Wingdings" panose="05000000000000000000" pitchFamily="2" charset="2"/>
              <a:buChar char="§"/>
            </a:pPr>
            <a:r>
              <a:rPr lang="en-US" dirty="0">
                <a:solidFill>
                  <a:schemeClr val="tx1">
                    <a:lumMod val="65000"/>
                    <a:lumOff val="35000"/>
                  </a:schemeClr>
                </a:solidFill>
              </a:rPr>
              <a:t>Role adjustment-check woman had realistic expectations, remind her of mother’s survival kit, pleasant activities, relaxation exercises  </a:t>
            </a:r>
          </a:p>
          <a:p>
            <a:endParaRPr lang="es-MX" dirty="0"/>
          </a:p>
        </p:txBody>
      </p:sp>
    </p:spTree>
    <p:extLst>
      <p:ext uri="{BB962C8B-B14F-4D97-AF65-F5344CB8AC3E}">
        <p14:creationId xmlns:p14="http://schemas.microsoft.com/office/powerpoint/2010/main" val="7257234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3" name="Content Placeholder 2"/>
          <p:cNvSpPr>
            <a:spLocks noGrp="1"/>
          </p:cNvSpPr>
          <p:nvPr>
            <p:ph idx="1"/>
          </p:nvPr>
        </p:nvSpPr>
        <p:spPr>
          <a:xfrm>
            <a:off x="914400" y="1692276"/>
            <a:ext cx="7315200" cy="4937124"/>
          </a:xfrm>
        </p:spPr>
        <p:txBody>
          <a:bodyPr>
            <a:normAutofit fontScale="92500" lnSpcReduction="20000"/>
          </a:bodyPr>
          <a:lstStyle/>
          <a:p>
            <a:pPr lvl="1">
              <a:buFont typeface="Wingdings" panose="05000000000000000000" pitchFamily="2" charset="2"/>
              <a:buChar char="Ø"/>
            </a:pPr>
            <a:r>
              <a:rPr lang="en-US" sz="2200" dirty="0">
                <a:solidFill>
                  <a:schemeClr val="tx1">
                    <a:lumMod val="65000"/>
                    <a:lumOff val="35000"/>
                  </a:schemeClr>
                </a:solidFill>
              </a:rPr>
              <a:t>Role </a:t>
            </a:r>
            <a:r>
              <a:rPr lang="en-US" sz="2200" dirty="0" smtClean="0">
                <a:solidFill>
                  <a:schemeClr val="tx1">
                    <a:lumMod val="65000"/>
                    <a:lumOff val="35000"/>
                  </a:schemeClr>
                </a:solidFill>
              </a:rPr>
              <a:t>adjustment</a:t>
            </a:r>
          </a:p>
          <a:p>
            <a:pPr lvl="2">
              <a:buFont typeface="Wingdings" panose="05000000000000000000" pitchFamily="2" charset="2"/>
              <a:buChar char="§"/>
            </a:pPr>
            <a:r>
              <a:rPr lang="en-US" sz="2200" dirty="0">
                <a:solidFill>
                  <a:schemeClr val="tx1">
                    <a:lumMod val="65000"/>
                    <a:lumOff val="35000"/>
                  </a:schemeClr>
                </a:solidFill>
              </a:rPr>
              <a:t>C</a:t>
            </a:r>
            <a:r>
              <a:rPr lang="en-US" sz="2200" dirty="0" smtClean="0">
                <a:solidFill>
                  <a:schemeClr val="tx1">
                    <a:lumMod val="65000"/>
                    <a:lumOff val="35000"/>
                  </a:schemeClr>
                </a:solidFill>
              </a:rPr>
              <a:t>heck </a:t>
            </a:r>
            <a:r>
              <a:rPr lang="en-US" sz="2200" dirty="0">
                <a:solidFill>
                  <a:schemeClr val="tx1">
                    <a:lumMod val="65000"/>
                    <a:lumOff val="35000"/>
                  </a:schemeClr>
                </a:solidFill>
              </a:rPr>
              <a:t>woman had realistic expectations, remind her of mother’s survival kit, pleasant activities, relaxation </a:t>
            </a:r>
            <a:r>
              <a:rPr lang="en-US" sz="2200" dirty="0" smtClean="0">
                <a:solidFill>
                  <a:schemeClr val="tx1">
                    <a:lumMod val="65000"/>
                    <a:lumOff val="35000"/>
                  </a:schemeClr>
                </a:solidFill>
              </a:rPr>
              <a:t>exercises</a:t>
            </a:r>
          </a:p>
          <a:p>
            <a:pPr lvl="2">
              <a:buFont typeface="Wingdings" panose="05000000000000000000" pitchFamily="2" charset="2"/>
              <a:buChar char="§"/>
            </a:pPr>
            <a:r>
              <a:rPr lang="en-US" sz="2200" dirty="0" smtClean="0">
                <a:solidFill>
                  <a:schemeClr val="tx1">
                    <a:lumMod val="65000"/>
                    <a:lumOff val="35000"/>
                  </a:schemeClr>
                </a:solidFill>
              </a:rPr>
              <a:t>Normalize where appropriate (e.g., cannot be supermom or be perfect  </a:t>
            </a:r>
          </a:p>
          <a:p>
            <a:pPr lvl="1">
              <a:buFont typeface="Wingdings" panose="05000000000000000000" pitchFamily="2" charset="2"/>
              <a:buChar char="Ø"/>
            </a:pPr>
            <a:r>
              <a:rPr lang="en-US" sz="2200" dirty="0" smtClean="0">
                <a:solidFill>
                  <a:schemeClr val="tx1">
                    <a:lumMod val="65000"/>
                    <a:lumOff val="35000"/>
                  </a:schemeClr>
                </a:solidFill>
              </a:rPr>
              <a:t>Interpersonal Disputes</a:t>
            </a:r>
          </a:p>
          <a:p>
            <a:pPr lvl="2">
              <a:buFont typeface="Wingdings" panose="05000000000000000000" pitchFamily="2" charset="2"/>
              <a:buChar char="§"/>
            </a:pPr>
            <a:r>
              <a:rPr lang="en-US" sz="2200" dirty="0" smtClean="0">
                <a:solidFill>
                  <a:schemeClr val="tx1">
                    <a:lumMod val="65000"/>
                    <a:lumOff val="35000"/>
                  </a:schemeClr>
                </a:solidFill>
              </a:rPr>
              <a:t>Ask if any ongoing disagreements or tensions? </a:t>
            </a:r>
            <a:r>
              <a:rPr lang="en-US" sz="2200" dirty="0">
                <a:solidFill>
                  <a:schemeClr val="tx1">
                    <a:lumMod val="65000"/>
                    <a:lumOff val="35000"/>
                  </a:schemeClr>
                </a:solidFill>
              </a:rPr>
              <a:t>How are you and the other person talking about the issue? Are you reluctant to approach each other? What do you want from the person? Is this </a:t>
            </a:r>
            <a:r>
              <a:rPr lang="en-US" sz="2200" dirty="0" smtClean="0">
                <a:solidFill>
                  <a:schemeClr val="tx1">
                    <a:lumMod val="65000"/>
                    <a:lumOff val="35000"/>
                  </a:schemeClr>
                </a:solidFill>
              </a:rPr>
              <a:t>realistic?</a:t>
            </a:r>
          </a:p>
          <a:p>
            <a:pPr lvl="2">
              <a:buFont typeface="Wingdings" panose="05000000000000000000" pitchFamily="2" charset="2"/>
              <a:buChar char="§"/>
            </a:pPr>
            <a:r>
              <a:rPr lang="en-US" sz="2200" dirty="0" smtClean="0">
                <a:solidFill>
                  <a:schemeClr val="tx1">
                    <a:lumMod val="65000"/>
                    <a:lumOff val="35000"/>
                  </a:schemeClr>
                </a:solidFill>
              </a:rPr>
              <a:t>Normalize if appropriate (e.g., difficulties </a:t>
            </a:r>
            <a:r>
              <a:rPr lang="en-US" sz="2200" dirty="0">
                <a:solidFill>
                  <a:schemeClr val="tx1">
                    <a:lumMod val="65000"/>
                    <a:lumOff val="35000"/>
                  </a:schemeClr>
                </a:solidFill>
              </a:rPr>
              <a:t>at this time are not </a:t>
            </a:r>
            <a:r>
              <a:rPr lang="en-US" sz="2200" dirty="0" smtClean="0">
                <a:solidFill>
                  <a:schemeClr val="tx1">
                    <a:lumMod val="65000"/>
                    <a:lumOff val="35000"/>
                  </a:schemeClr>
                </a:solidFill>
              </a:rPr>
              <a:t>uncommon)</a:t>
            </a:r>
          </a:p>
          <a:p>
            <a:pPr lvl="2">
              <a:buFont typeface="Wingdings" panose="05000000000000000000" pitchFamily="2" charset="2"/>
              <a:buChar char="§"/>
            </a:pPr>
            <a:r>
              <a:rPr lang="en-US" sz="2200" dirty="0" smtClean="0">
                <a:solidFill>
                  <a:schemeClr val="tx1">
                    <a:lumMod val="65000"/>
                    <a:lumOff val="35000"/>
                  </a:schemeClr>
                </a:solidFill>
              </a:rPr>
              <a:t>Ask ways </a:t>
            </a:r>
            <a:r>
              <a:rPr lang="en-US" sz="2200" dirty="0">
                <a:solidFill>
                  <a:schemeClr val="tx1">
                    <a:lumMod val="65000"/>
                    <a:lumOff val="35000"/>
                  </a:schemeClr>
                </a:solidFill>
              </a:rPr>
              <a:t>in which she could handle the disagreement.  </a:t>
            </a:r>
            <a:r>
              <a:rPr lang="en-US" sz="2200" dirty="0" smtClean="0">
                <a:solidFill>
                  <a:schemeClr val="tx1">
                    <a:lumMod val="65000"/>
                    <a:lumOff val="35000"/>
                  </a:schemeClr>
                </a:solidFill>
              </a:rPr>
              <a:t>Refer to assertiveness and rights handouts.  Role-play where possible</a:t>
            </a:r>
          </a:p>
          <a:p>
            <a:pPr lvl="2">
              <a:buFont typeface="Wingdings" panose="05000000000000000000" pitchFamily="2" charset="2"/>
              <a:buChar char="§"/>
            </a:pPr>
            <a:r>
              <a:rPr lang="en-US" sz="2200" dirty="0" smtClean="0">
                <a:solidFill>
                  <a:schemeClr val="tx1">
                    <a:lumMod val="65000"/>
                    <a:lumOff val="35000"/>
                  </a:schemeClr>
                </a:solidFill>
              </a:rPr>
              <a:t>If relationship abuse, review local resources and other abuse handouts</a:t>
            </a:r>
            <a:endParaRPr lang="en-US" sz="2200" dirty="0">
              <a:solidFill>
                <a:schemeClr val="tx1">
                  <a:lumMod val="65000"/>
                  <a:lumOff val="35000"/>
                </a:schemeClr>
              </a:solidFill>
            </a:endParaRPr>
          </a:p>
          <a:p>
            <a:pPr lvl="2">
              <a:buFont typeface="Wingdings" panose="05000000000000000000" pitchFamily="2" charset="2"/>
              <a:buChar char="Ø"/>
            </a:pPr>
            <a:endParaRPr lang="en-US" dirty="0"/>
          </a:p>
          <a:p>
            <a:endParaRPr lang="en-US" dirty="0"/>
          </a:p>
          <a:p>
            <a:pPr lvl="2">
              <a:buFont typeface="Wingdings" panose="05000000000000000000" pitchFamily="2" charset="2"/>
              <a:buChar char="Ø"/>
            </a:pPr>
            <a:endParaRPr lang="en-US" sz="2800" dirty="0"/>
          </a:p>
          <a:p>
            <a:pPr>
              <a:buFont typeface="Wingdings" panose="05000000000000000000" pitchFamily="2" charset="2"/>
              <a:buChar char="Ø"/>
            </a:pPr>
            <a:endParaRPr lang="en-US" dirty="0"/>
          </a:p>
          <a:p>
            <a:endParaRPr lang="en-US" dirty="0"/>
          </a:p>
        </p:txBody>
      </p:sp>
      <p:sp>
        <p:nvSpPr>
          <p:cNvPr id="6" name="Title 5"/>
          <p:cNvSpPr>
            <a:spLocks noGrp="1"/>
          </p:cNvSpPr>
          <p:nvPr>
            <p:ph type="title"/>
          </p:nvPr>
        </p:nvSpPr>
        <p:spPr/>
        <p:txBody>
          <a:bodyPr/>
          <a:lstStyle/>
          <a:p>
            <a:r>
              <a:rPr lang="en-US" dirty="0">
                <a:solidFill>
                  <a:schemeClr val="tx1">
                    <a:lumMod val="65000"/>
                    <a:lumOff val="35000"/>
                  </a:schemeClr>
                </a:solidFill>
              </a:rPr>
              <a:t>Review ROSE Highlights</a:t>
            </a:r>
            <a:endParaRPr lang="es-MX" dirty="0">
              <a:solidFill>
                <a:schemeClr val="tx1">
                  <a:lumMod val="65000"/>
                  <a:lumOff val="35000"/>
                </a:schemeClr>
              </a:solidFill>
            </a:endParaRPr>
          </a:p>
        </p:txBody>
      </p:sp>
    </p:spTree>
    <p:extLst>
      <p:ext uri="{BB962C8B-B14F-4D97-AF65-F5344CB8AC3E}">
        <p14:creationId xmlns:p14="http://schemas.microsoft.com/office/powerpoint/2010/main" val="1510805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90216"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lstStyle/>
          <a:p>
            <a:r>
              <a:rPr lang="en-US" dirty="0">
                <a:solidFill>
                  <a:schemeClr val="tx1">
                    <a:lumMod val="65000"/>
                    <a:lumOff val="35000"/>
                  </a:schemeClr>
                </a:solidFill>
              </a:rPr>
              <a:t>Review ROSE Highlights</a:t>
            </a:r>
            <a:endParaRPr lang="es-MX" dirty="0">
              <a:solidFill>
                <a:schemeClr val="tx1">
                  <a:lumMod val="65000"/>
                  <a:lumOff val="35000"/>
                </a:schemeClr>
              </a:solidFill>
            </a:endParaRPr>
          </a:p>
        </p:txBody>
      </p:sp>
      <p:sp>
        <p:nvSpPr>
          <p:cNvPr id="7" name="Content Placeholder 6"/>
          <p:cNvSpPr>
            <a:spLocks noGrp="1"/>
          </p:cNvSpPr>
          <p:nvPr>
            <p:ph idx="1"/>
          </p:nvPr>
        </p:nvSpPr>
        <p:spPr>
          <a:xfrm>
            <a:off x="762000" y="1447800"/>
            <a:ext cx="7924800" cy="4876800"/>
          </a:xfrm>
        </p:spPr>
        <p:txBody>
          <a:bodyPr>
            <a:normAutofit fontScale="85000" lnSpcReduction="20000"/>
          </a:bodyPr>
          <a:lstStyle/>
          <a:p>
            <a:pPr lvl="1">
              <a:buFont typeface="Wingdings" panose="05000000000000000000" pitchFamily="2" charset="2"/>
              <a:buChar char="Ø"/>
            </a:pPr>
            <a:r>
              <a:rPr lang="en-US" sz="3000" dirty="0">
                <a:solidFill>
                  <a:schemeClr val="tx1">
                    <a:lumMod val="65000"/>
                    <a:lumOff val="35000"/>
                  </a:schemeClr>
                </a:solidFill>
              </a:rPr>
              <a:t>Interpersonal Isolation </a:t>
            </a:r>
          </a:p>
          <a:p>
            <a:pPr lvl="2">
              <a:buFont typeface="Wingdings" panose="05000000000000000000" pitchFamily="2" charset="2"/>
              <a:buChar char="§"/>
            </a:pPr>
            <a:r>
              <a:rPr lang="en-US" sz="2600" dirty="0">
                <a:solidFill>
                  <a:schemeClr val="tx1">
                    <a:lumMod val="65000"/>
                    <a:lumOff val="35000"/>
                  </a:schemeClr>
                </a:solidFill>
              </a:rPr>
              <a:t>Check on degree of  support</a:t>
            </a:r>
          </a:p>
          <a:p>
            <a:pPr lvl="2">
              <a:buFont typeface="Wingdings" panose="05000000000000000000" pitchFamily="2" charset="2"/>
              <a:buChar char="§"/>
            </a:pPr>
            <a:r>
              <a:rPr lang="en-US" sz="2600" dirty="0">
                <a:solidFill>
                  <a:schemeClr val="tx1">
                    <a:lumMod val="65000"/>
                    <a:lumOff val="35000"/>
                  </a:schemeClr>
                </a:solidFill>
              </a:rPr>
              <a:t>Review potential or old supports </a:t>
            </a:r>
          </a:p>
          <a:p>
            <a:pPr lvl="2">
              <a:buFont typeface="Wingdings" panose="05000000000000000000" pitchFamily="2" charset="2"/>
              <a:buChar char="§"/>
            </a:pPr>
            <a:r>
              <a:rPr lang="en-US" sz="2600" dirty="0">
                <a:solidFill>
                  <a:schemeClr val="tx1">
                    <a:lumMod val="65000"/>
                    <a:lumOff val="35000"/>
                  </a:schemeClr>
                </a:solidFill>
              </a:rPr>
              <a:t>Role play how to communicate needs</a:t>
            </a:r>
          </a:p>
          <a:p>
            <a:pPr lvl="2">
              <a:buFont typeface="Wingdings" panose="05000000000000000000" pitchFamily="2" charset="2"/>
              <a:buChar char="§"/>
            </a:pPr>
            <a:r>
              <a:rPr lang="en-US" sz="2600" dirty="0">
                <a:solidFill>
                  <a:schemeClr val="tx1">
                    <a:lumMod val="65000"/>
                    <a:lumOff val="35000"/>
                  </a:schemeClr>
                </a:solidFill>
              </a:rPr>
              <a:t>Normalize---many women/new moms have difficulty asking for what they </a:t>
            </a:r>
            <a:r>
              <a:rPr lang="en-US" sz="2600" dirty="0" smtClean="0">
                <a:solidFill>
                  <a:schemeClr val="tx1">
                    <a:lumMod val="65000"/>
                    <a:lumOff val="35000"/>
                  </a:schemeClr>
                </a:solidFill>
              </a:rPr>
              <a:t>need</a:t>
            </a:r>
          </a:p>
          <a:p>
            <a:pPr lvl="2">
              <a:buFont typeface="Wingdings" panose="05000000000000000000" pitchFamily="2" charset="2"/>
              <a:buChar char="§"/>
            </a:pPr>
            <a:endParaRPr lang="en-US" sz="2600" dirty="0">
              <a:solidFill>
                <a:schemeClr val="tx1">
                  <a:lumMod val="65000"/>
                  <a:lumOff val="35000"/>
                </a:schemeClr>
              </a:solidFill>
            </a:endParaRPr>
          </a:p>
          <a:p>
            <a:pPr lvl="1">
              <a:buFont typeface="Wingdings" panose="05000000000000000000" pitchFamily="2" charset="2"/>
              <a:buChar char="Ø"/>
            </a:pPr>
            <a:r>
              <a:rPr lang="en-US" sz="3000" dirty="0">
                <a:solidFill>
                  <a:schemeClr val="tx1">
                    <a:lumMod val="65000"/>
                    <a:lumOff val="35000"/>
                  </a:schemeClr>
                </a:solidFill>
              </a:rPr>
              <a:t>Difficulties with Bonding </a:t>
            </a:r>
          </a:p>
          <a:p>
            <a:pPr lvl="2">
              <a:buFont typeface="Wingdings" panose="05000000000000000000" pitchFamily="2" charset="2"/>
              <a:buChar char="§"/>
            </a:pPr>
            <a:r>
              <a:rPr lang="en-US" sz="2600" dirty="0">
                <a:solidFill>
                  <a:schemeClr val="tx1">
                    <a:lumMod val="65000"/>
                    <a:lumOff val="35000"/>
                  </a:schemeClr>
                </a:solidFill>
              </a:rPr>
              <a:t>Normalize that it not uncommon, not always love at first sight, usually resolves</a:t>
            </a:r>
          </a:p>
          <a:p>
            <a:pPr lvl="2">
              <a:buFont typeface="Wingdings" panose="05000000000000000000" pitchFamily="2" charset="2"/>
              <a:buChar char="§"/>
            </a:pPr>
            <a:r>
              <a:rPr lang="en-US" sz="2600" dirty="0">
                <a:solidFill>
                  <a:schemeClr val="tx1">
                    <a:lumMod val="65000"/>
                    <a:lumOff val="35000"/>
                  </a:schemeClr>
                </a:solidFill>
              </a:rPr>
              <a:t> More likely if baby is colicky, importance of rest</a:t>
            </a:r>
          </a:p>
          <a:p>
            <a:pPr lvl="2">
              <a:buFont typeface="Wingdings" panose="05000000000000000000" pitchFamily="2" charset="2"/>
              <a:buChar char="§"/>
            </a:pPr>
            <a:r>
              <a:rPr lang="en-US" sz="2600" dirty="0">
                <a:solidFill>
                  <a:schemeClr val="tx1">
                    <a:lumMod val="65000"/>
                    <a:lumOff val="35000"/>
                  </a:schemeClr>
                </a:solidFill>
              </a:rPr>
              <a:t> Can also be a sign of depression.  Usually other symptoms present</a:t>
            </a:r>
          </a:p>
          <a:p>
            <a:pPr lvl="2">
              <a:buFont typeface="Wingdings" panose="05000000000000000000" pitchFamily="2" charset="2"/>
              <a:buChar char="§"/>
            </a:pPr>
            <a:r>
              <a:rPr lang="en-US" sz="2600" dirty="0">
                <a:solidFill>
                  <a:schemeClr val="tx1">
                    <a:lumMod val="65000"/>
                    <a:lumOff val="35000"/>
                  </a:schemeClr>
                </a:solidFill>
              </a:rPr>
              <a:t>Discuss resources</a:t>
            </a:r>
          </a:p>
          <a:p>
            <a:endParaRPr lang="es-MX" dirty="0"/>
          </a:p>
        </p:txBody>
      </p:sp>
    </p:spTree>
    <p:extLst>
      <p:ext uri="{BB962C8B-B14F-4D97-AF65-F5344CB8AC3E}">
        <p14:creationId xmlns:p14="http://schemas.microsoft.com/office/powerpoint/2010/main" val="272233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sz="4000" dirty="0">
                <a:solidFill>
                  <a:schemeClr val="tx1">
                    <a:lumMod val="65000"/>
                    <a:lumOff val="35000"/>
                  </a:schemeClr>
                </a:solidFill>
              </a:rPr>
              <a:t>Session A </a:t>
            </a:r>
            <a:r>
              <a:rPr lang="en-US" sz="4000" dirty="0" smtClean="0">
                <a:solidFill>
                  <a:schemeClr val="tx1">
                    <a:lumMod val="65000"/>
                    <a:lumOff val="35000"/>
                  </a:schemeClr>
                </a:solidFill>
              </a:rPr>
              <a:t/>
            </a:r>
            <a:br>
              <a:rPr lang="en-US" sz="4000" dirty="0" smtClean="0">
                <a:solidFill>
                  <a:schemeClr val="tx1">
                    <a:lumMod val="65000"/>
                    <a:lumOff val="35000"/>
                  </a:schemeClr>
                </a:solidFill>
              </a:rPr>
            </a:br>
            <a:r>
              <a:rPr lang="en-US" sz="4000" dirty="0" smtClean="0">
                <a:solidFill>
                  <a:schemeClr val="tx1">
                    <a:lumMod val="65000"/>
                    <a:lumOff val="35000"/>
                  </a:schemeClr>
                </a:solidFill>
              </a:rPr>
              <a:t>Psychoeducation </a:t>
            </a:r>
            <a:r>
              <a:rPr lang="en-US" sz="4000" dirty="0">
                <a:solidFill>
                  <a:schemeClr val="tx1">
                    <a:lumMod val="65000"/>
                    <a:lumOff val="35000"/>
                  </a:schemeClr>
                </a:solidFill>
              </a:rPr>
              <a:t>on Baby Blues</a:t>
            </a:r>
            <a:endParaRPr lang="es-MX" sz="4000" dirty="0">
              <a:solidFill>
                <a:schemeClr val="tx1">
                  <a:lumMod val="65000"/>
                  <a:lumOff val="35000"/>
                </a:schemeClr>
              </a:solidFill>
            </a:endParaRPr>
          </a:p>
        </p:txBody>
      </p:sp>
      <p:sp>
        <p:nvSpPr>
          <p:cNvPr id="7" name="Content Placeholder 6"/>
          <p:cNvSpPr>
            <a:spLocks noGrp="1"/>
          </p:cNvSpPr>
          <p:nvPr>
            <p:ph idx="1"/>
          </p:nvPr>
        </p:nvSpPr>
        <p:spPr>
          <a:xfrm>
            <a:off x="990600" y="2133600"/>
            <a:ext cx="7543800" cy="4327523"/>
          </a:xfrm>
        </p:spPr>
        <p:txBody>
          <a:bodyPr/>
          <a:lstStyle/>
          <a:p>
            <a:pPr>
              <a:buFont typeface="Wingdings" panose="05000000000000000000" pitchFamily="2" charset="2"/>
              <a:buChar char="Ø"/>
            </a:pPr>
            <a:r>
              <a:rPr lang="en-US" sz="2800" dirty="0">
                <a:solidFill>
                  <a:schemeClr val="tx1">
                    <a:lumMod val="65000"/>
                    <a:lumOff val="35000"/>
                  </a:schemeClr>
                </a:solidFill>
              </a:rPr>
              <a:t>Range of responses among women after delivery </a:t>
            </a:r>
          </a:p>
          <a:p>
            <a:pPr>
              <a:buFont typeface="Wingdings" panose="05000000000000000000" pitchFamily="2" charset="2"/>
              <a:buChar char="Ø"/>
            </a:pPr>
            <a:r>
              <a:rPr lang="en-US" sz="2800" dirty="0">
                <a:solidFill>
                  <a:schemeClr val="tx1">
                    <a:lumMod val="65000"/>
                    <a:lumOff val="35000"/>
                  </a:schemeClr>
                </a:solidFill>
              </a:rPr>
              <a:t>Most mothers get baby blues –up to 80%</a:t>
            </a:r>
          </a:p>
          <a:p>
            <a:pPr>
              <a:buFont typeface="Wingdings" panose="05000000000000000000" pitchFamily="2" charset="2"/>
              <a:buChar char="Ø"/>
            </a:pPr>
            <a:r>
              <a:rPr lang="en-US" sz="2800" dirty="0">
                <a:solidFill>
                  <a:schemeClr val="tx1">
                    <a:lumMod val="65000"/>
                    <a:lumOff val="35000"/>
                  </a:schemeClr>
                </a:solidFill>
              </a:rPr>
              <a:t>Description of baby blues (mood swings, crying for no reason)</a:t>
            </a:r>
          </a:p>
          <a:p>
            <a:pPr>
              <a:buFont typeface="Wingdings" panose="05000000000000000000" pitchFamily="2" charset="2"/>
              <a:buChar char="Ø"/>
            </a:pPr>
            <a:r>
              <a:rPr lang="en-US" sz="2800" dirty="0">
                <a:solidFill>
                  <a:schemeClr val="tx1">
                    <a:lumMod val="65000"/>
                    <a:lumOff val="35000"/>
                  </a:schemeClr>
                </a:solidFill>
              </a:rPr>
              <a:t>Refer to handouts on Common Complaints and on Baby Blues </a:t>
            </a:r>
          </a:p>
          <a:p>
            <a:endParaRPr lang="es-MX" dirty="0"/>
          </a:p>
        </p:txBody>
      </p:sp>
    </p:spTree>
    <p:extLst>
      <p:ext uri="{BB962C8B-B14F-4D97-AF65-F5344CB8AC3E}">
        <p14:creationId xmlns:p14="http://schemas.microsoft.com/office/powerpoint/2010/main" val="1432165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sz="4000" dirty="0">
                <a:solidFill>
                  <a:schemeClr val="tx1">
                    <a:lumMod val="65000"/>
                    <a:lumOff val="35000"/>
                  </a:schemeClr>
                </a:solidFill>
              </a:rPr>
              <a:t>Session A </a:t>
            </a:r>
            <a:r>
              <a:rPr lang="en-US" sz="4000" dirty="0" smtClean="0">
                <a:solidFill>
                  <a:schemeClr val="tx1">
                    <a:lumMod val="65000"/>
                    <a:lumOff val="35000"/>
                  </a:schemeClr>
                </a:solidFill>
              </a:rPr>
              <a:t/>
            </a:r>
            <a:br>
              <a:rPr lang="en-US" sz="4000" dirty="0" smtClean="0">
                <a:solidFill>
                  <a:schemeClr val="tx1">
                    <a:lumMod val="65000"/>
                    <a:lumOff val="35000"/>
                  </a:schemeClr>
                </a:solidFill>
              </a:rPr>
            </a:br>
            <a:r>
              <a:rPr lang="en-US" sz="4000" dirty="0" smtClean="0">
                <a:solidFill>
                  <a:schemeClr val="tx1">
                    <a:lumMod val="65000"/>
                    <a:lumOff val="35000"/>
                  </a:schemeClr>
                </a:solidFill>
              </a:rPr>
              <a:t>Psychoeducation </a:t>
            </a:r>
            <a:r>
              <a:rPr lang="en-US" sz="4000" dirty="0">
                <a:solidFill>
                  <a:schemeClr val="tx1">
                    <a:lumMod val="65000"/>
                    <a:lumOff val="35000"/>
                  </a:schemeClr>
                </a:solidFill>
              </a:rPr>
              <a:t>on PPD</a:t>
            </a:r>
            <a:endParaRPr lang="es-MX" sz="4000" dirty="0">
              <a:solidFill>
                <a:schemeClr val="tx1">
                  <a:lumMod val="65000"/>
                  <a:lumOff val="35000"/>
                </a:schemeClr>
              </a:solidFill>
            </a:endParaRPr>
          </a:p>
        </p:txBody>
      </p:sp>
      <p:sp>
        <p:nvSpPr>
          <p:cNvPr id="7" name="Content Placeholder 6"/>
          <p:cNvSpPr>
            <a:spLocks noGrp="1"/>
          </p:cNvSpPr>
          <p:nvPr>
            <p:ph idx="1"/>
          </p:nvPr>
        </p:nvSpPr>
        <p:spPr>
          <a:xfrm>
            <a:off x="1143000" y="1692276"/>
            <a:ext cx="7391400" cy="4648200"/>
          </a:xfrm>
        </p:spPr>
        <p:txBody>
          <a:bodyPr>
            <a:normAutofit lnSpcReduction="10000"/>
          </a:bodyPr>
          <a:lstStyle/>
          <a:p>
            <a:pPr>
              <a:buFont typeface="Wingdings" panose="05000000000000000000" pitchFamily="2" charset="2"/>
              <a:buChar char="Ø"/>
            </a:pPr>
            <a:r>
              <a:rPr lang="en-US" sz="2800" dirty="0">
                <a:solidFill>
                  <a:schemeClr val="tx1">
                    <a:lumMod val="65000"/>
                    <a:lumOff val="35000"/>
                  </a:schemeClr>
                </a:solidFill>
              </a:rPr>
              <a:t>Ask women if they know the symptoms of postpartum depression or </a:t>
            </a:r>
            <a:r>
              <a:rPr lang="en-US" sz="2800" dirty="0" smtClean="0">
                <a:solidFill>
                  <a:schemeClr val="tx1">
                    <a:lumMod val="65000"/>
                    <a:lumOff val="35000"/>
                  </a:schemeClr>
                </a:solidFill>
              </a:rPr>
              <a:t>depression, % of women who get it</a:t>
            </a:r>
            <a:endParaRPr lang="en-US" sz="2800" dirty="0">
              <a:solidFill>
                <a:schemeClr val="tx1">
                  <a:lumMod val="65000"/>
                  <a:lumOff val="35000"/>
                </a:schemeClr>
              </a:solidFill>
            </a:endParaRPr>
          </a:p>
          <a:p>
            <a:pPr>
              <a:buFont typeface="Wingdings" panose="05000000000000000000" pitchFamily="2" charset="2"/>
              <a:buChar char="Ø"/>
            </a:pPr>
            <a:r>
              <a:rPr lang="en-US" sz="2800" dirty="0">
                <a:solidFill>
                  <a:schemeClr val="tx1">
                    <a:lumMod val="65000"/>
                    <a:lumOff val="35000"/>
                  </a:schemeClr>
                </a:solidFill>
              </a:rPr>
              <a:t>Refer to handout on postpartum depression</a:t>
            </a:r>
          </a:p>
          <a:p>
            <a:pPr>
              <a:buFont typeface="Wingdings" panose="05000000000000000000" pitchFamily="2" charset="2"/>
              <a:buChar char="Ø"/>
            </a:pPr>
            <a:r>
              <a:rPr lang="en-US" sz="2800" dirty="0">
                <a:solidFill>
                  <a:schemeClr val="tx1">
                    <a:lumMod val="65000"/>
                    <a:lumOff val="35000"/>
                  </a:schemeClr>
                </a:solidFill>
              </a:rPr>
              <a:t>One in four to five women will experience postpartum depression.  </a:t>
            </a:r>
          </a:p>
          <a:p>
            <a:pPr>
              <a:buFont typeface="Wingdings" panose="05000000000000000000" pitchFamily="2" charset="2"/>
              <a:buChar char="Ø"/>
            </a:pPr>
            <a:r>
              <a:rPr lang="en-US" sz="2800" dirty="0">
                <a:solidFill>
                  <a:schemeClr val="tx1">
                    <a:lumMod val="65000"/>
                    <a:lumOff val="35000"/>
                  </a:schemeClr>
                </a:solidFill>
              </a:rPr>
              <a:t>Women who have had previous episode/s of depression are more likely to experience depression after childbirth. Those women who have had postpartum depression are more likely to experience it again. </a:t>
            </a:r>
          </a:p>
          <a:p>
            <a:endParaRPr lang="es-MX" dirty="0"/>
          </a:p>
        </p:txBody>
      </p:sp>
    </p:spTree>
    <p:extLst>
      <p:ext uri="{BB962C8B-B14F-4D97-AF65-F5344CB8AC3E}">
        <p14:creationId xmlns:p14="http://schemas.microsoft.com/office/powerpoint/2010/main" val="3083235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sz="4000" dirty="0">
                <a:solidFill>
                  <a:schemeClr val="tx1">
                    <a:lumMod val="65000"/>
                    <a:lumOff val="35000"/>
                  </a:schemeClr>
                </a:solidFill>
              </a:rPr>
              <a:t>Session A </a:t>
            </a:r>
            <a:r>
              <a:rPr lang="en-US" sz="4000" dirty="0" smtClean="0">
                <a:solidFill>
                  <a:schemeClr val="tx1">
                    <a:lumMod val="65000"/>
                    <a:lumOff val="35000"/>
                  </a:schemeClr>
                </a:solidFill>
              </a:rPr>
              <a:t/>
            </a:r>
            <a:br>
              <a:rPr lang="en-US" sz="4000" dirty="0" smtClean="0">
                <a:solidFill>
                  <a:schemeClr val="tx1">
                    <a:lumMod val="65000"/>
                    <a:lumOff val="35000"/>
                  </a:schemeClr>
                </a:solidFill>
              </a:rPr>
            </a:br>
            <a:r>
              <a:rPr lang="en-US" sz="4000" dirty="0" smtClean="0">
                <a:solidFill>
                  <a:schemeClr val="tx1">
                    <a:lumMod val="65000"/>
                    <a:lumOff val="35000"/>
                  </a:schemeClr>
                </a:solidFill>
              </a:rPr>
              <a:t>Importance </a:t>
            </a:r>
            <a:r>
              <a:rPr lang="en-US" sz="4000" dirty="0">
                <a:solidFill>
                  <a:schemeClr val="tx1">
                    <a:lumMod val="65000"/>
                    <a:lumOff val="35000"/>
                  </a:schemeClr>
                </a:solidFill>
              </a:rPr>
              <a:t>of Seeking Support</a:t>
            </a:r>
            <a:endParaRPr lang="es-MX" sz="4000" dirty="0">
              <a:solidFill>
                <a:schemeClr val="tx1">
                  <a:lumMod val="65000"/>
                  <a:lumOff val="35000"/>
                </a:schemeClr>
              </a:solidFill>
            </a:endParaRPr>
          </a:p>
        </p:txBody>
      </p:sp>
      <p:sp>
        <p:nvSpPr>
          <p:cNvPr id="7" name="Content Placeholder 6"/>
          <p:cNvSpPr>
            <a:spLocks noGrp="1"/>
          </p:cNvSpPr>
          <p:nvPr>
            <p:ph idx="1"/>
          </p:nvPr>
        </p:nvSpPr>
        <p:spPr>
          <a:xfrm>
            <a:off x="990600" y="1692276"/>
            <a:ext cx="7543800" cy="4343399"/>
          </a:xfrm>
        </p:spPr>
        <p:txBody>
          <a:bodyPr/>
          <a:lstStyle/>
          <a:p>
            <a:pPr>
              <a:buFont typeface="Wingdings" panose="05000000000000000000" pitchFamily="2" charset="2"/>
              <a:buChar char="Ø"/>
            </a:pPr>
            <a:r>
              <a:rPr lang="en-US" sz="2800" dirty="0">
                <a:solidFill>
                  <a:schemeClr val="tx1">
                    <a:lumMod val="65000"/>
                    <a:lumOff val="35000"/>
                  </a:schemeClr>
                </a:solidFill>
              </a:rPr>
              <a:t>Can feel better talking to support people </a:t>
            </a:r>
          </a:p>
          <a:p>
            <a:pPr>
              <a:buFont typeface="Wingdings" panose="05000000000000000000" pitchFamily="2" charset="2"/>
              <a:buChar char="Ø"/>
            </a:pPr>
            <a:r>
              <a:rPr lang="en-US" sz="2800" dirty="0">
                <a:solidFill>
                  <a:schemeClr val="tx1">
                    <a:lumMod val="65000"/>
                    <a:lumOff val="35000"/>
                  </a:schemeClr>
                </a:solidFill>
              </a:rPr>
              <a:t>Treatment can help</a:t>
            </a:r>
          </a:p>
          <a:p>
            <a:pPr>
              <a:buFont typeface="Wingdings" panose="05000000000000000000" pitchFamily="2" charset="2"/>
              <a:buChar char="Ø"/>
            </a:pPr>
            <a:r>
              <a:rPr lang="en-US" sz="2800" dirty="0">
                <a:solidFill>
                  <a:schemeClr val="tx1">
                    <a:lumMod val="65000"/>
                    <a:lumOff val="35000"/>
                  </a:schemeClr>
                </a:solidFill>
              </a:rPr>
              <a:t>Review where to get help handout </a:t>
            </a:r>
          </a:p>
          <a:p>
            <a:pPr>
              <a:buFont typeface="Wingdings" panose="05000000000000000000" pitchFamily="2" charset="2"/>
              <a:buChar char="Ø"/>
            </a:pPr>
            <a:r>
              <a:rPr lang="en-US" sz="2800" dirty="0">
                <a:solidFill>
                  <a:schemeClr val="tx1">
                    <a:lumMod val="65000"/>
                    <a:lumOff val="35000"/>
                  </a:schemeClr>
                </a:solidFill>
              </a:rPr>
              <a:t>Review local resources</a:t>
            </a:r>
          </a:p>
          <a:p>
            <a:pPr>
              <a:buFont typeface="Wingdings" panose="05000000000000000000" pitchFamily="2" charset="2"/>
              <a:buChar char="Ø"/>
            </a:pPr>
            <a:r>
              <a:rPr lang="en-US" sz="2800" dirty="0">
                <a:solidFill>
                  <a:schemeClr val="tx1">
                    <a:lumMod val="65000"/>
                    <a:lumOff val="35000"/>
                  </a:schemeClr>
                </a:solidFill>
              </a:rPr>
              <a:t>Normalize negative postpartum feelings. Refer to handout you are not alone, you are not to blame, and you can feel better</a:t>
            </a:r>
          </a:p>
          <a:p>
            <a:endParaRPr lang="es-MX" dirty="0"/>
          </a:p>
        </p:txBody>
      </p:sp>
    </p:spTree>
    <p:extLst>
      <p:ext uri="{BB962C8B-B14F-4D97-AF65-F5344CB8AC3E}">
        <p14:creationId xmlns:p14="http://schemas.microsoft.com/office/powerpoint/2010/main" val="1382822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a:bodyPr>
          <a:lstStyle/>
          <a:p>
            <a:r>
              <a:rPr lang="en-US" sz="4000" dirty="0">
                <a:solidFill>
                  <a:schemeClr val="tx1">
                    <a:lumMod val="65000"/>
                    <a:lumOff val="35000"/>
                  </a:schemeClr>
                </a:solidFill>
              </a:rPr>
              <a:t>Wrap–up </a:t>
            </a:r>
            <a:endParaRPr lang="es-MX" sz="4000" dirty="0">
              <a:solidFill>
                <a:schemeClr val="tx1">
                  <a:lumMod val="65000"/>
                  <a:lumOff val="35000"/>
                </a:schemeClr>
              </a:solidFill>
            </a:endParaRPr>
          </a:p>
        </p:txBody>
      </p:sp>
      <p:sp>
        <p:nvSpPr>
          <p:cNvPr id="7" name="Content Placeholder 6"/>
          <p:cNvSpPr>
            <a:spLocks noGrp="1"/>
          </p:cNvSpPr>
          <p:nvPr>
            <p:ph idx="1"/>
          </p:nvPr>
        </p:nvSpPr>
        <p:spPr>
          <a:xfrm>
            <a:off x="838200" y="1219200"/>
            <a:ext cx="7848600" cy="5715000"/>
          </a:xfrm>
        </p:spPr>
        <p:txBody>
          <a:bodyPr>
            <a:normAutofit/>
          </a:bodyPr>
          <a:lstStyle/>
          <a:p>
            <a:pPr>
              <a:buFont typeface="Wingdings" panose="05000000000000000000" pitchFamily="2" charset="2"/>
              <a:buChar char="Ø"/>
            </a:pPr>
            <a:r>
              <a:rPr lang="en-US" sz="2800" dirty="0">
                <a:solidFill>
                  <a:schemeClr val="tx1">
                    <a:lumMod val="65000"/>
                    <a:lumOff val="35000"/>
                  </a:schemeClr>
                </a:solidFill>
              </a:rPr>
              <a:t>Having a baby is a major life event </a:t>
            </a:r>
          </a:p>
          <a:p>
            <a:pPr>
              <a:buFont typeface="Wingdings" panose="05000000000000000000" pitchFamily="2" charset="2"/>
              <a:buChar char="Ø"/>
            </a:pPr>
            <a:r>
              <a:rPr lang="en-US" sz="2800" dirty="0">
                <a:solidFill>
                  <a:schemeClr val="tx1">
                    <a:lumMod val="65000"/>
                    <a:lumOff val="35000"/>
                  </a:schemeClr>
                </a:solidFill>
              </a:rPr>
              <a:t>New demands and new skills will be needed</a:t>
            </a:r>
          </a:p>
          <a:p>
            <a:pPr>
              <a:buFont typeface="Wingdings" panose="05000000000000000000" pitchFamily="2" charset="2"/>
              <a:buChar char="Ø"/>
            </a:pPr>
            <a:r>
              <a:rPr lang="en-US" sz="2800" dirty="0">
                <a:solidFill>
                  <a:schemeClr val="tx1">
                    <a:lumMod val="65000"/>
                    <a:lumOff val="35000"/>
                  </a:schemeClr>
                </a:solidFill>
              </a:rPr>
              <a:t>Postpartum women deserve positive support</a:t>
            </a:r>
          </a:p>
          <a:p>
            <a:pPr>
              <a:buFont typeface="Wingdings" panose="05000000000000000000" pitchFamily="2" charset="2"/>
              <a:buChar char="Ø"/>
            </a:pPr>
            <a:r>
              <a:rPr lang="en-US" sz="2800" dirty="0">
                <a:solidFill>
                  <a:schemeClr val="tx1">
                    <a:lumMod val="65000"/>
                    <a:lumOff val="35000"/>
                  </a:schemeClr>
                </a:solidFill>
              </a:rPr>
              <a:t>Reemphasize the importance of support (a buffer for PPD) </a:t>
            </a:r>
          </a:p>
          <a:p>
            <a:pPr>
              <a:buFont typeface="Wingdings" panose="05000000000000000000" pitchFamily="2" charset="2"/>
              <a:buChar char="Ø"/>
            </a:pPr>
            <a:r>
              <a:rPr lang="en-US" sz="2800" dirty="0">
                <a:solidFill>
                  <a:schemeClr val="tx1">
                    <a:lumMod val="65000"/>
                    <a:lumOff val="35000"/>
                  </a:schemeClr>
                </a:solidFill>
              </a:rPr>
              <a:t>Date and time of next session</a:t>
            </a:r>
          </a:p>
          <a:p>
            <a:pPr>
              <a:buFont typeface="Wingdings" panose="05000000000000000000" pitchFamily="2" charset="2"/>
              <a:buChar char="Ø"/>
            </a:pPr>
            <a:r>
              <a:rPr lang="en-US" sz="2800" dirty="0">
                <a:solidFill>
                  <a:schemeClr val="tx1">
                    <a:lumMod val="65000"/>
                    <a:lumOff val="35000"/>
                  </a:schemeClr>
                </a:solidFill>
              </a:rPr>
              <a:t>Preview of next </a:t>
            </a:r>
            <a:r>
              <a:rPr lang="en-US" sz="2800" dirty="0" smtClean="0">
                <a:solidFill>
                  <a:schemeClr val="tx1">
                    <a:lumMod val="65000"/>
                    <a:lumOff val="35000"/>
                  </a:schemeClr>
                </a:solidFill>
              </a:rPr>
              <a:t>session </a:t>
            </a:r>
            <a:r>
              <a:rPr lang="en-US" sz="2800" dirty="0" smtClean="0">
                <a:solidFill>
                  <a:schemeClr val="tx1">
                    <a:lumMod val="65000"/>
                    <a:lumOff val="35000"/>
                  </a:schemeClr>
                </a:solidFill>
              </a:rPr>
              <a:t>(ways to decrease </a:t>
            </a:r>
            <a:r>
              <a:rPr lang="en-US" sz="2800" dirty="0" smtClean="0">
                <a:solidFill>
                  <a:schemeClr val="tx1">
                    <a:lumMod val="65000"/>
                    <a:lumOff val="35000"/>
                  </a:schemeClr>
                </a:solidFill>
              </a:rPr>
              <a:t>stress </a:t>
            </a:r>
            <a:r>
              <a:rPr lang="en-US" sz="2800" dirty="0" smtClean="0">
                <a:solidFill>
                  <a:schemeClr val="tx1">
                    <a:lumMod val="65000"/>
                    <a:lumOff val="35000"/>
                  </a:schemeClr>
                </a:solidFill>
              </a:rPr>
              <a:t>and </a:t>
            </a:r>
            <a:r>
              <a:rPr lang="en-US" sz="2800" dirty="0" smtClean="0">
                <a:solidFill>
                  <a:schemeClr val="tx1">
                    <a:lumMod val="65000"/>
                    <a:lumOff val="35000"/>
                  </a:schemeClr>
                </a:solidFill>
              </a:rPr>
              <a:t>support systems) </a:t>
            </a:r>
          </a:p>
          <a:p>
            <a:pPr>
              <a:buFont typeface="Wingdings" panose="05000000000000000000" pitchFamily="2" charset="2"/>
              <a:buChar char="Ø"/>
            </a:pPr>
            <a:endParaRPr lang="en-US" sz="2800" dirty="0" smtClean="0">
              <a:solidFill>
                <a:schemeClr val="tx1">
                  <a:lumMod val="65000"/>
                  <a:lumOff val="35000"/>
                </a:schemeClr>
              </a:solidFill>
            </a:endParaRPr>
          </a:p>
          <a:p>
            <a:pPr>
              <a:buFont typeface="Wingdings" panose="05000000000000000000" pitchFamily="2" charset="2"/>
              <a:buChar char="Ø"/>
            </a:pPr>
            <a:endParaRPr lang="en-US" sz="2800" dirty="0">
              <a:solidFill>
                <a:schemeClr val="tx1">
                  <a:lumMod val="65000"/>
                  <a:lumOff val="35000"/>
                </a:schemeClr>
              </a:solidFill>
            </a:endParaRPr>
          </a:p>
          <a:p>
            <a:endParaRPr lang="es-MX" dirty="0"/>
          </a:p>
        </p:txBody>
      </p:sp>
    </p:spTree>
    <p:extLst>
      <p:ext uri="{BB962C8B-B14F-4D97-AF65-F5344CB8AC3E}">
        <p14:creationId xmlns:p14="http://schemas.microsoft.com/office/powerpoint/2010/main" val="3557223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a:bodyPr>
          <a:lstStyle/>
          <a:p>
            <a:r>
              <a:rPr lang="en-US" sz="4000" dirty="0">
                <a:solidFill>
                  <a:schemeClr val="tx1">
                    <a:lumMod val="65000"/>
                    <a:lumOff val="35000"/>
                  </a:schemeClr>
                </a:solidFill>
              </a:rPr>
              <a:t>Session B</a:t>
            </a:r>
            <a:endParaRPr lang="es-MX" sz="4000" dirty="0">
              <a:solidFill>
                <a:schemeClr val="tx1">
                  <a:lumMod val="65000"/>
                  <a:lumOff val="35000"/>
                </a:schemeClr>
              </a:solidFill>
            </a:endParaRPr>
          </a:p>
        </p:txBody>
      </p:sp>
      <p:sp>
        <p:nvSpPr>
          <p:cNvPr id="7" name="Content Placeholder 6"/>
          <p:cNvSpPr>
            <a:spLocks noGrp="1"/>
          </p:cNvSpPr>
          <p:nvPr>
            <p:ph idx="1"/>
          </p:nvPr>
        </p:nvSpPr>
        <p:spPr>
          <a:xfrm>
            <a:off x="990600" y="1692276"/>
            <a:ext cx="7543800" cy="4443413"/>
          </a:xfrm>
        </p:spPr>
        <p:txBody>
          <a:bodyPr>
            <a:normAutofit lnSpcReduction="10000"/>
          </a:bodyPr>
          <a:lstStyle/>
          <a:p>
            <a:pPr>
              <a:buFont typeface="Wingdings" panose="05000000000000000000" pitchFamily="2" charset="2"/>
              <a:buChar char="Ø"/>
            </a:pPr>
            <a:r>
              <a:rPr lang="en-US" dirty="0" smtClean="0">
                <a:solidFill>
                  <a:schemeClr val="tx1">
                    <a:lumMod val="65000"/>
                    <a:lumOff val="35000"/>
                  </a:schemeClr>
                </a:solidFill>
              </a:rPr>
              <a:t>Welcome and Check-in</a:t>
            </a:r>
          </a:p>
          <a:p>
            <a:pPr>
              <a:buFont typeface="Wingdings" panose="05000000000000000000" pitchFamily="2" charset="2"/>
              <a:buChar char="Ø"/>
            </a:pPr>
            <a:r>
              <a:rPr lang="en-US" dirty="0" smtClean="0">
                <a:solidFill>
                  <a:schemeClr val="tx1">
                    <a:lumMod val="65000"/>
                    <a:lumOff val="35000"/>
                  </a:schemeClr>
                </a:solidFill>
              </a:rPr>
              <a:t>Progressive </a:t>
            </a:r>
            <a:r>
              <a:rPr lang="en-US" dirty="0">
                <a:solidFill>
                  <a:schemeClr val="tx1">
                    <a:lumMod val="65000"/>
                    <a:lumOff val="35000"/>
                  </a:schemeClr>
                </a:solidFill>
              </a:rPr>
              <a:t>Relaxation Exercise</a:t>
            </a:r>
          </a:p>
          <a:p>
            <a:pPr lvl="1">
              <a:buFont typeface="Wingdings" panose="05000000000000000000" pitchFamily="2" charset="2"/>
              <a:buChar char="§"/>
            </a:pPr>
            <a:r>
              <a:rPr lang="en-US" dirty="0">
                <a:solidFill>
                  <a:schemeClr val="tx1">
                    <a:lumMod val="65000"/>
                    <a:lumOff val="35000"/>
                  </a:schemeClr>
                </a:solidFill>
              </a:rPr>
              <a:t>Provide rationale </a:t>
            </a:r>
          </a:p>
          <a:p>
            <a:pPr lvl="1">
              <a:buFont typeface="Wingdings" panose="05000000000000000000" pitchFamily="2" charset="2"/>
              <a:buChar char="§"/>
            </a:pPr>
            <a:r>
              <a:rPr lang="en-US" dirty="0">
                <a:solidFill>
                  <a:schemeClr val="tx1">
                    <a:lumMod val="65000"/>
                    <a:lumOff val="35000"/>
                  </a:schemeClr>
                </a:solidFill>
              </a:rPr>
              <a:t>Group demonstration (rate anxiety level before and after)</a:t>
            </a:r>
          </a:p>
          <a:p>
            <a:pPr lvl="1">
              <a:buFont typeface="Wingdings" panose="05000000000000000000" pitchFamily="2" charset="2"/>
              <a:buChar char="§"/>
            </a:pPr>
            <a:r>
              <a:rPr lang="en-US" dirty="0">
                <a:solidFill>
                  <a:schemeClr val="tx1">
                    <a:lumMod val="65000"/>
                    <a:lumOff val="35000"/>
                  </a:schemeClr>
                </a:solidFill>
              </a:rPr>
              <a:t>Direct women to the online exercise in workbook</a:t>
            </a:r>
          </a:p>
          <a:p>
            <a:pPr lvl="1">
              <a:buFont typeface="Wingdings" panose="05000000000000000000" pitchFamily="2" charset="2"/>
              <a:buChar char="§"/>
            </a:pPr>
            <a:r>
              <a:rPr lang="en-US" dirty="0">
                <a:solidFill>
                  <a:schemeClr val="tx1">
                    <a:lumMod val="65000"/>
                    <a:lumOff val="35000"/>
                  </a:schemeClr>
                </a:solidFill>
              </a:rPr>
              <a:t>Assign relaxation exercise for homework (emphasize importance of </a:t>
            </a:r>
            <a:r>
              <a:rPr lang="en-US" dirty="0" smtClean="0">
                <a:solidFill>
                  <a:schemeClr val="tx1">
                    <a:lumMod val="65000"/>
                    <a:lumOff val="35000"/>
                  </a:schemeClr>
                </a:solidFill>
              </a:rPr>
              <a:t>practice)</a:t>
            </a:r>
            <a:endParaRPr lang="en-US" dirty="0">
              <a:solidFill>
                <a:schemeClr val="tx1">
                  <a:lumMod val="65000"/>
                  <a:lumOff val="35000"/>
                </a:schemeClr>
              </a:solidFill>
            </a:endParaRPr>
          </a:p>
          <a:p>
            <a:endParaRPr lang="es-MX" dirty="0"/>
          </a:p>
        </p:txBody>
      </p:sp>
    </p:spTree>
    <p:extLst>
      <p:ext uri="{BB962C8B-B14F-4D97-AF65-F5344CB8AC3E}">
        <p14:creationId xmlns:p14="http://schemas.microsoft.com/office/powerpoint/2010/main" val="2823456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a:off x="0" y="3552825"/>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5" name="Picture 4" descr="Rose Petals 1"/>
          <p:cNvPicPr>
            <a:picLocks noChangeAspect="1" noChangeArrowheads="1"/>
          </p:cNvPicPr>
          <p:nvPr/>
        </p:nvPicPr>
        <p:blipFill>
          <a:blip r:embed="rId2">
            <a:extLst>
              <a:ext uri="{28A0092B-C50C-407E-A947-70E740481C1C}">
                <a14:useLocalDpi xmlns:a14="http://schemas.microsoft.com/office/drawing/2010/main" val="0"/>
              </a:ext>
            </a:extLst>
          </a:blip>
          <a:srcRect l="8051" t="8089" r="9052" b="12373"/>
          <a:stretch>
            <a:fillRect/>
          </a:stretch>
        </p:blipFill>
        <p:spPr bwMode="auto">
          <a:xfrm rot="10800000">
            <a:off x="7675562" y="0"/>
            <a:ext cx="1468438" cy="3305175"/>
          </a:xfrm>
          <a:prstGeom prst="rect">
            <a:avLst/>
          </a:prstGeom>
          <a:noFill/>
          <a:ln>
            <a:noFill/>
          </a:ln>
          <a:effectLst/>
          <a:extLst>
            <a:ext uri="{909E8E84-426E-40DD-AFC4-6F175D3DCCD1}">
              <a14:hiddenFill xmlns:a14="http://schemas.microsoft.com/office/drawing/2010/main">
                <a:solidFill>
                  <a:srgbClr val="CC6633"/>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6" name="Title 5"/>
          <p:cNvSpPr>
            <a:spLocks noGrp="1"/>
          </p:cNvSpPr>
          <p:nvPr>
            <p:ph type="title"/>
          </p:nvPr>
        </p:nvSpPr>
        <p:spPr/>
        <p:txBody>
          <a:bodyPr>
            <a:normAutofit fontScale="90000"/>
          </a:bodyPr>
          <a:lstStyle/>
          <a:p>
            <a:r>
              <a:rPr lang="en-US" dirty="0">
                <a:solidFill>
                  <a:schemeClr val="tx1">
                    <a:lumMod val="65000"/>
                    <a:lumOff val="35000"/>
                  </a:schemeClr>
                </a:solidFill>
              </a:rPr>
              <a:t>Session B</a:t>
            </a:r>
            <a:br>
              <a:rPr lang="en-US" dirty="0">
                <a:solidFill>
                  <a:schemeClr val="tx1">
                    <a:lumMod val="65000"/>
                    <a:lumOff val="35000"/>
                  </a:schemeClr>
                </a:solidFill>
              </a:rPr>
            </a:br>
            <a:r>
              <a:rPr lang="en-US" dirty="0">
                <a:solidFill>
                  <a:schemeClr val="tx1">
                    <a:lumMod val="65000"/>
                    <a:lumOff val="35000"/>
                  </a:schemeClr>
                </a:solidFill>
              </a:rPr>
              <a:t>Role transitions</a:t>
            </a:r>
            <a:endParaRPr lang="es-MX" dirty="0">
              <a:solidFill>
                <a:schemeClr val="tx1">
                  <a:lumMod val="65000"/>
                  <a:lumOff val="35000"/>
                </a:schemeClr>
              </a:solidFill>
            </a:endParaRPr>
          </a:p>
        </p:txBody>
      </p:sp>
      <p:sp>
        <p:nvSpPr>
          <p:cNvPr id="7" name="Content Placeholder 6"/>
          <p:cNvSpPr>
            <a:spLocks noGrp="1"/>
          </p:cNvSpPr>
          <p:nvPr>
            <p:ph idx="1"/>
          </p:nvPr>
        </p:nvSpPr>
        <p:spPr>
          <a:xfrm>
            <a:off x="773723" y="1692276"/>
            <a:ext cx="7924800" cy="4495800"/>
          </a:xfrm>
        </p:spPr>
        <p:txBody>
          <a:bodyPr>
            <a:normAutofit fontScale="92500" lnSpcReduction="20000"/>
          </a:bodyPr>
          <a:lstStyle/>
          <a:p>
            <a:pPr>
              <a:buFont typeface="Wingdings" panose="05000000000000000000" pitchFamily="2" charset="2"/>
              <a:buChar char="Ø"/>
            </a:pPr>
            <a:r>
              <a:rPr lang="en-US" dirty="0">
                <a:solidFill>
                  <a:schemeClr val="tx1">
                    <a:lumMod val="65000"/>
                    <a:lumOff val="35000"/>
                  </a:schemeClr>
                </a:solidFill>
              </a:rPr>
              <a:t>Positive and negatives changes of becoming a mother</a:t>
            </a:r>
          </a:p>
          <a:p>
            <a:pPr>
              <a:buFont typeface="Wingdings" panose="05000000000000000000" pitchFamily="2" charset="2"/>
              <a:buChar char="Ø"/>
            </a:pPr>
            <a:r>
              <a:rPr lang="en-US" dirty="0">
                <a:solidFill>
                  <a:schemeClr val="tx1">
                    <a:lumMod val="65000"/>
                    <a:lumOff val="35000"/>
                  </a:schemeClr>
                </a:solidFill>
              </a:rPr>
              <a:t>Any change is stressful even joyful events</a:t>
            </a:r>
          </a:p>
          <a:p>
            <a:pPr>
              <a:buFont typeface="Wingdings" panose="05000000000000000000" pitchFamily="2" charset="2"/>
              <a:buChar char="Ø"/>
            </a:pPr>
            <a:r>
              <a:rPr lang="en-US" dirty="0">
                <a:solidFill>
                  <a:schemeClr val="tx1">
                    <a:lumMod val="65000"/>
                    <a:lumOff val="35000"/>
                  </a:schemeClr>
                </a:solidFill>
              </a:rPr>
              <a:t>Ask for examples when women have had a change in roles and how they “survived.”</a:t>
            </a:r>
          </a:p>
          <a:p>
            <a:pPr>
              <a:buFont typeface="Wingdings" panose="05000000000000000000" pitchFamily="2" charset="2"/>
              <a:buChar char="Ø"/>
            </a:pPr>
            <a:r>
              <a:rPr lang="en-US" dirty="0">
                <a:solidFill>
                  <a:schemeClr val="tx1">
                    <a:lumMod val="65000"/>
                    <a:lumOff val="35000"/>
                  </a:schemeClr>
                </a:solidFill>
              </a:rPr>
              <a:t> Talk about changes a baby will bring</a:t>
            </a:r>
          </a:p>
          <a:p>
            <a:pPr lvl="1">
              <a:buFont typeface="Wingdings" panose="05000000000000000000" pitchFamily="2" charset="2"/>
              <a:buChar char="§"/>
            </a:pPr>
            <a:r>
              <a:rPr lang="en-US" dirty="0">
                <a:solidFill>
                  <a:schemeClr val="tx1">
                    <a:lumMod val="65000"/>
                    <a:lumOff val="35000"/>
                  </a:schemeClr>
                </a:solidFill>
              </a:rPr>
              <a:t>Explore possible losses</a:t>
            </a:r>
          </a:p>
          <a:p>
            <a:pPr lvl="1">
              <a:buFont typeface="Wingdings" panose="05000000000000000000" pitchFamily="2" charset="2"/>
              <a:buChar char="§"/>
            </a:pPr>
            <a:r>
              <a:rPr lang="en-US" dirty="0">
                <a:solidFill>
                  <a:schemeClr val="tx1">
                    <a:lumMod val="65000"/>
                    <a:lumOff val="35000"/>
                  </a:schemeClr>
                </a:solidFill>
              </a:rPr>
              <a:t>Explore possible benefits/opportunities</a:t>
            </a:r>
          </a:p>
          <a:p>
            <a:pPr lvl="1">
              <a:buFont typeface="Wingdings" panose="05000000000000000000" pitchFamily="2" charset="2"/>
              <a:buChar char="§"/>
            </a:pPr>
            <a:r>
              <a:rPr lang="en-US" dirty="0">
                <a:solidFill>
                  <a:schemeClr val="tx1">
                    <a:lumMod val="65000"/>
                    <a:lumOff val="35000"/>
                  </a:schemeClr>
                </a:solidFill>
              </a:rPr>
              <a:t>Explore associated feelings</a:t>
            </a:r>
          </a:p>
          <a:p>
            <a:pPr lvl="1">
              <a:buFont typeface="Wingdings" panose="05000000000000000000" pitchFamily="2" charset="2"/>
              <a:buChar char="§"/>
            </a:pPr>
            <a:r>
              <a:rPr lang="en-US" dirty="0">
                <a:solidFill>
                  <a:schemeClr val="tx1">
                    <a:lumMod val="65000"/>
                    <a:lumOff val="35000"/>
                  </a:schemeClr>
                </a:solidFill>
              </a:rPr>
              <a:t>Handout on Gains and Losses</a:t>
            </a:r>
          </a:p>
        </p:txBody>
      </p:sp>
    </p:spTree>
    <p:extLst>
      <p:ext uri="{BB962C8B-B14F-4D97-AF65-F5344CB8AC3E}">
        <p14:creationId xmlns:p14="http://schemas.microsoft.com/office/powerpoint/2010/main" val="3444938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1326</TotalTime>
  <Words>2192</Words>
  <Application>Microsoft Office PowerPoint</Application>
  <PresentationFormat>On-screen Show (4:3)</PresentationFormat>
  <Paragraphs>244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Session A Setting Expectations</vt:lpstr>
      <vt:lpstr>Session A  Views on Motherhood</vt:lpstr>
      <vt:lpstr>Session A  Psychoeducation on Baby Blues</vt:lpstr>
      <vt:lpstr>Session A  Psychoeducation on PPD</vt:lpstr>
      <vt:lpstr>Session A  Importance of Seeking Support</vt:lpstr>
      <vt:lpstr>Wrap–up </vt:lpstr>
      <vt:lpstr>Session B</vt:lpstr>
      <vt:lpstr>Session B Role transitions</vt:lpstr>
      <vt:lpstr>Session B Nurturing The New Mother</vt:lpstr>
      <vt:lpstr>Session B Developing Supports</vt:lpstr>
      <vt:lpstr>Session B Homework</vt:lpstr>
      <vt:lpstr>Session C Reviewing Homework</vt:lpstr>
      <vt:lpstr>Session C Relationships</vt:lpstr>
      <vt:lpstr>Session C Interpersonal disputes</vt:lpstr>
      <vt:lpstr>Session C Communication </vt:lpstr>
      <vt:lpstr>Session C Assertiveness</vt:lpstr>
      <vt:lpstr>Session C Assertiveness</vt:lpstr>
      <vt:lpstr>Session C An Assertive Request</vt:lpstr>
      <vt:lpstr>Session C Role play</vt:lpstr>
      <vt:lpstr>Session C Role play</vt:lpstr>
      <vt:lpstr>Session C Abusive Relationship</vt:lpstr>
      <vt:lpstr>Session C</vt:lpstr>
      <vt:lpstr>Session D Review</vt:lpstr>
      <vt:lpstr>Session D Nonassertive Behavior</vt:lpstr>
      <vt:lpstr>Session D Aggressive Behavior</vt:lpstr>
      <vt:lpstr>Session D Barriers to Assertiveness</vt:lpstr>
      <vt:lpstr>Session D Saying No</vt:lpstr>
      <vt:lpstr>Session D Planning for the Future</vt:lpstr>
      <vt:lpstr>Wrap up</vt:lpstr>
      <vt:lpstr>Review Session After baby is born </vt:lpstr>
      <vt:lpstr>Review Session  Interpersonal Difficulties</vt:lpstr>
      <vt:lpstr>Review Session</vt:lpstr>
      <vt:lpstr>Review ROSE Highlights</vt:lpstr>
      <vt:lpstr>Review ROSE Highlights</vt:lpstr>
    </vt:vector>
  </TitlesOfParts>
  <Company>Care New England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One</dc:title>
  <dc:creator>Zlotnick, Caron</dc:creator>
  <cp:lastModifiedBy>Zlotnick, Caron</cp:lastModifiedBy>
  <cp:revision>135</cp:revision>
  <dcterms:created xsi:type="dcterms:W3CDTF">2018-07-10T17:47:24Z</dcterms:created>
  <dcterms:modified xsi:type="dcterms:W3CDTF">2018-07-20T20:30:07Z</dcterms:modified>
</cp:coreProperties>
</file>